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diagrams/drawing2.xml" ContentType="application/vnd.ms-office.drawingml.diagramDrawing+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Override PartName="/ppt/diagrams/quickStyle3.xml" ContentType="application/vnd.openxmlformats-officedocument.drawingml.diagramStyle+xml"/>
  <Default Extension="wmf" ContentType="image/x-wmf"/>
  <Override PartName="/ppt/notesSlides/notesSlide4.xml" ContentType="application/vnd.openxmlformats-officedocument.presentationml.notesSlide+xml"/>
  <Override PartName="/ppt/notesSlides/notesSlide7.xml" ContentType="application/vnd.openxmlformats-officedocument.presentationml.notesSlide+xml"/>
  <Override PartName="/docProps/custom.xml" ContentType="application/vnd.openxmlformats-officedocument.custom-properties+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diagrams/drawing3.xml" ContentType="application/vnd.ms-office.drawingml.diagramDrawing+xml"/>
  <Override PartName="/ppt/notesSlides/notesSlide6.xml" ContentType="application/vnd.openxmlformats-officedocument.presentationml.notesSlide+xml"/>
  <Override PartName="/ppt/slides/slide17.xml" ContentType="application/vnd.openxmlformats-officedocument.presentationml.slide+xml"/>
  <Override PartName="/ppt/diagrams/colors3.xml" ContentType="application/vnd.openxmlformats-officedocument.drawingml.diagramColors+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tags/tag1.xml" ContentType="application/vnd.openxmlformats-officedocument.presentationml.tags+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2.xml" ContentType="application/vnd.openxmlformats-officedocument.presentationml.slide+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9"/>
  </p:notesMasterIdLst>
  <p:handoutMasterIdLst>
    <p:handoutMasterId r:id="rId20"/>
  </p:handoutMasterIdLst>
  <p:sldIdLst>
    <p:sldId id="280" r:id="rId2"/>
    <p:sldId id="344" r:id="rId3"/>
    <p:sldId id="322" r:id="rId4"/>
    <p:sldId id="302" r:id="rId5"/>
    <p:sldId id="347" r:id="rId6"/>
    <p:sldId id="356" r:id="rId7"/>
    <p:sldId id="349" r:id="rId8"/>
    <p:sldId id="284" r:id="rId9"/>
    <p:sldId id="274" r:id="rId10"/>
    <p:sldId id="359" r:id="rId11"/>
    <p:sldId id="360" r:id="rId12"/>
    <p:sldId id="358" r:id="rId13"/>
    <p:sldId id="357" r:id="rId14"/>
    <p:sldId id="310" r:id="rId15"/>
    <p:sldId id="315" r:id="rId16"/>
    <p:sldId id="355" r:id="rId17"/>
    <p:sldId id="30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147E1"/>
    <a:srgbClr val="CCFFCC"/>
    <a:srgbClr val="7CA1CE"/>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0667" autoAdjust="0"/>
    <p:restoredTop sz="80208" autoAdjust="0"/>
  </p:normalViewPr>
  <p:slideViewPr>
    <p:cSldViewPr>
      <p:cViewPr>
        <p:scale>
          <a:sx n="80" d="100"/>
          <a:sy n="80" d="100"/>
        </p:scale>
        <p:origin x="-952" y="-176"/>
      </p:cViewPr>
      <p:guideLst>
        <p:guide orient="horz" pos="3024"/>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notesMaster" Target="notesMasters/notesMaster1.xml"/><Relationship Id="rId20" Type="http://schemas.openxmlformats.org/officeDocument/2006/relationships/handoutMaster" Target="handoutMasters/handout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3D5E5-99AC-4A91-B295-17D7EB422E0B}" type="doc">
      <dgm:prSet loTypeId="urn:microsoft.com/office/officeart/2005/8/layout/hierarchy4" loCatId="list" qsTypeId="urn:microsoft.com/office/officeart/2005/8/quickstyle/3d2" qsCatId="3D" csTypeId="urn:microsoft.com/office/officeart/2005/8/colors/accent1_2" csCatId="accent1" phldr="1"/>
      <dgm:spPr/>
    </dgm:pt>
    <dgm:pt modelId="{5A7D0526-A87F-4EE9-A8FF-985C2008D28A}">
      <dgm:prSet phldrT="[Text]" custT="1"/>
      <dgm:spPr/>
      <dgm:t>
        <a:bodyPr/>
        <a:lstStyle/>
        <a:p>
          <a:r>
            <a:rPr lang="en-US" sz="1600" b="1" dirty="0" smtClean="0">
              <a:solidFill>
                <a:schemeClr val="bg1"/>
              </a:solidFill>
              <a:effectLst>
                <a:outerShdw blurRad="38100" dist="38100" dir="2700000" algn="tl">
                  <a:srgbClr val="000000">
                    <a:alpha val="43137"/>
                  </a:srgbClr>
                </a:outerShdw>
              </a:effectLst>
              <a:latin typeface="+mj-lt"/>
              <a:cs typeface="Arial" pitchFamily="34" charset="0"/>
            </a:rPr>
            <a:t>Core  Computer Science</a:t>
          </a: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dgm:t>
    </dgm:pt>
    <dgm:pt modelId="{BC093B3F-EF0A-465A-88EA-8ED97901652E}" type="parTrans" cxnId="{4CAAFDE9-5FD7-4A68-984F-53E0E31EE0BD}">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1694CD70-7E06-4384-AC97-C611FEE5EEA9}" type="sibTrans" cxnId="{4CAAFDE9-5FD7-4A68-984F-53E0E31EE0BD}">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279B5D34-CD5D-46FD-9E24-79D1DEA58EA7}">
      <dgm:prSet phldrT="[Text]" custT="1"/>
      <dgm:spPr/>
      <dgm:t>
        <a:bodyPr/>
        <a:lstStyle/>
        <a:p>
          <a:r>
            <a:rPr lang="en-US" sz="1600" b="1" dirty="0" smtClean="0">
              <a:solidFill>
                <a:schemeClr val="bg1"/>
              </a:solidFill>
              <a:effectLst>
                <a:outerShdw blurRad="38100" dist="38100" dir="2700000" algn="tl">
                  <a:srgbClr val="000000">
                    <a:alpha val="43137"/>
                  </a:srgbClr>
                </a:outerShdw>
              </a:effectLst>
              <a:latin typeface="+mj-lt"/>
              <a:cs typeface="Arial" pitchFamily="34" charset="0"/>
            </a:rPr>
            <a:t>Earth, Energy &amp;</a:t>
          </a:r>
          <a:br>
            <a:rPr lang="en-US" sz="1600" b="1" dirty="0" smtClean="0">
              <a:solidFill>
                <a:schemeClr val="bg1"/>
              </a:solidFill>
              <a:effectLst>
                <a:outerShdw blurRad="38100" dist="38100" dir="2700000" algn="tl">
                  <a:srgbClr val="000000">
                    <a:alpha val="43137"/>
                  </a:srgbClr>
                </a:outerShdw>
              </a:effectLst>
              <a:latin typeface="+mj-lt"/>
              <a:cs typeface="Arial" pitchFamily="34" charset="0"/>
            </a:rPr>
          </a:br>
          <a:r>
            <a:rPr lang="en-US" sz="1600" b="1" dirty="0" smtClean="0">
              <a:solidFill>
                <a:schemeClr val="bg1"/>
              </a:solidFill>
              <a:effectLst>
                <a:outerShdw blurRad="38100" dist="38100" dir="2700000" algn="tl">
                  <a:srgbClr val="000000">
                    <a:alpha val="43137"/>
                  </a:srgbClr>
                </a:outerShdw>
              </a:effectLst>
              <a:latin typeface="+mj-lt"/>
              <a:cs typeface="Arial" pitchFamily="34" charset="0"/>
            </a:rPr>
            <a:t>Environment</a:t>
          </a: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dgm:t>
    </dgm:pt>
    <dgm:pt modelId="{E08339D7-E89D-472C-AF8D-9F9E7D398D31}" type="parTrans" cxnId="{C113BA0E-DD5B-4131-B144-58DA3EB0C2E1}">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8786222F-D483-40FC-931A-63DE1F080FC6}" type="sibTrans" cxnId="{C113BA0E-DD5B-4131-B144-58DA3EB0C2E1}">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2BAC5F03-5703-4E46-B595-A09F3A413879}">
      <dgm:prSet phldrT="[Text]" custT="1"/>
      <dgm:spPr/>
      <dgm:t>
        <a:bodyPr/>
        <a:lstStyle/>
        <a:p>
          <a:r>
            <a:rPr lang="en-US" sz="1600" b="1" dirty="0" smtClean="0">
              <a:solidFill>
                <a:schemeClr val="bg1"/>
              </a:solidFill>
              <a:effectLst>
                <a:outerShdw blurRad="38100" dist="38100" dir="2700000" algn="tl">
                  <a:srgbClr val="000000">
                    <a:alpha val="43137"/>
                  </a:srgbClr>
                </a:outerShdw>
              </a:effectLst>
              <a:latin typeface="+mj-lt"/>
              <a:cs typeface="Arial" pitchFamily="34" charset="0"/>
            </a:rPr>
            <a:t>Health &amp; Wellbeing</a:t>
          </a: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dgm:t>
    </dgm:pt>
    <dgm:pt modelId="{ECB66254-2CA7-4418-B815-F63309F27CEE}" type="parTrans" cxnId="{A6BB1B6C-E62E-46A3-AF30-A29CBF2AA1F8}">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BC0DC066-3A09-46F9-B884-5D6D30D2417C}" type="sibTrans" cxnId="{A6BB1B6C-E62E-46A3-AF30-A29CBF2AA1F8}">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0A3DFEC9-3540-4095-89ED-973A2DF553FB}">
      <dgm:prSet phldrT="[Text]" custT="1"/>
      <dgm:spPr/>
      <dgm:t>
        <a:bodyPr/>
        <a:lstStyle/>
        <a:p>
          <a:r>
            <a:rPr lang="en-US" sz="1600" b="1" dirty="0" smtClean="0">
              <a:solidFill>
                <a:schemeClr val="bg1"/>
              </a:solidFill>
              <a:effectLst>
                <a:outerShdw blurRad="38100" dist="38100" dir="2700000" algn="tl">
                  <a:srgbClr val="000000">
                    <a:alpha val="43137"/>
                  </a:srgbClr>
                </a:outerShdw>
              </a:effectLst>
              <a:latin typeface="+mj-lt"/>
              <a:cs typeface="Arial" pitchFamily="34" charset="0"/>
            </a:rPr>
            <a:t>Education &amp; Scholarly Communication</a:t>
          </a: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endParaRPr lang="en-US" sz="1400" b="1" dirty="0" smtClean="0">
            <a:solidFill>
              <a:schemeClr val="bg1"/>
            </a:solidFill>
            <a:effectLst>
              <a:outerShdw blurRad="38100" dist="38100" dir="2700000" algn="tl">
                <a:srgbClr val="000000">
                  <a:alpha val="43137"/>
                </a:srgbClr>
              </a:outerShdw>
            </a:effectLst>
            <a:latin typeface="+mj-lt"/>
            <a:cs typeface="Arial" pitchFamily="34" charset="0"/>
          </a:endParaRPr>
        </a:p>
        <a:p>
          <a:r>
            <a:rPr lang="en-US" sz="1400" b="1" dirty="0" smtClean="0">
              <a:solidFill>
                <a:schemeClr val="bg1"/>
              </a:solidFill>
              <a:effectLst>
                <a:outerShdw blurRad="38100" dist="38100" dir="2700000" algn="tl">
                  <a:srgbClr val="000000">
                    <a:alpha val="43137"/>
                  </a:srgbClr>
                </a:outerShdw>
              </a:effectLst>
              <a:latin typeface="+mj-lt"/>
              <a:cs typeface="Arial" pitchFamily="34" charset="0"/>
            </a:rPr>
            <a:t> </a:t>
          </a:r>
          <a:endParaRPr lang="en-US" sz="1400" b="1" dirty="0">
            <a:solidFill>
              <a:schemeClr val="bg1"/>
            </a:solidFill>
            <a:effectLst>
              <a:outerShdw blurRad="38100" dist="38100" dir="2700000" algn="tl">
                <a:srgbClr val="000000">
                  <a:alpha val="43137"/>
                </a:srgbClr>
              </a:outerShdw>
            </a:effectLst>
            <a:latin typeface="+mj-lt"/>
            <a:cs typeface="Arial" pitchFamily="34" charset="0"/>
          </a:endParaRPr>
        </a:p>
      </dgm:t>
    </dgm:pt>
    <dgm:pt modelId="{581BE32E-18FA-4143-BBFD-39F912DFE6ED}" type="parTrans" cxnId="{3BD99187-AB11-4464-B226-8575C8D03AE5}">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807E2B26-DD56-4865-A933-66F900DA5170}" type="sibTrans" cxnId="{3BD99187-AB11-4464-B226-8575C8D03AE5}">
      <dgm:prSet/>
      <dgm:spPr/>
      <dgm:t>
        <a:bodyPr/>
        <a:lstStyle/>
        <a:p>
          <a:endParaRPr lang="en-US">
            <a:solidFill>
              <a:schemeClr val="bg1"/>
            </a:solidFill>
            <a:effectLst>
              <a:outerShdw blurRad="38100" dist="38100" dir="2700000" algn="tl">
                <a:srgbClr val="000000">
                  <a:alpha val="43137"/>
                </a:srgbClr>
              </a:outerShdw>
            </a:effectLst>
            <a:latin typeface="+mj-lt"/>
            <a:cs typeface="Arial" pitchFamily="34" charset="0"/>
          </a:endParaRPr>
        </a:p>
      </dgm:t>
    </dgm:pt>
    <dgm:pt modelId="{4141CFEF-36E0-4242-96E0-C678C00904A0}" type="pres">
      <dgm:prSet presAssocID="{8A93D5E5-99AC-4A91-B295-17D7EB422E0B}" presName="Name0" presStyleCnt="0">
        <dgm:presLayoutVars>
          <dgm:chPref val="1"/>
          <dgm:dir/>
          <dgm:animOne val="branch"/>
          <dgm:animLvl val="lvl"/>
          <dgm:resizeHandles/>
        </dgm:presLayoutVars>
      </dgm:prSet>
      <dgm:spPr/>
    </dgm:pt>
    <dgm:pt modelId="{24FC1D55-1433-4A9F-891E-7659EBE5EB3C}" type="pres">
      <dgm:prSet presAssocID="{5A7D0526-A87F-4EE9-A8FF-985C2008D28A}" presName="vertOne" presStyleCnt="0"/>
      <dgm:spPr/>
    </dgm:pt>
    <dgm:pt modelId="{45D288DE-1997-481C-B4AF-63281ECF881E}" type="pres">
      <dgm:prSet presAssocID="{5A7D0526-A87F-4EE9-A8FF-985C2008D28A}" presName="txOne" presStyleLbl="node0" presStyleIdx="0" presStyleCnt="4" custScaleX="58051">
        <dgm:presLayoutVars>
          <dgm:chPref val="3"/>
        </dgm:presLayoutVars>
      </dgm:prSet>
      <dgm:spPr/>
      <dgm:t>
        <a:bodyPr/>
        <a:lstStyle/>
        <a:p>
          <a:endParaRPr lang="en-US"/>
        </a:p>
      </dgm:t>
    </dgm:pt>
    <dgm:pt modelId="{77A465F6-C7F5-4317-A341-52EF779236BD}" type="pres">
      <dgm:prSet presAssocID="{5A7D0526-A87F-4EE9-A8FF-985C2008D28A}" presName="horzOne" presStyleCnt="0"/>
      <dgm:spPr/>
    </dgm:pt>
    <dgm:pt modelId="{D4B5D8D5-2D27-496F-8BD1-94DC36621660}" type="pres">
      <dgm:prSet presAssocID="{1694CD70-7E06-4384-AC97-C611FEE5EEA9}" presName="sibSpaceOne" presStyleCnt="0"/>
      <dgm:spPr/>
    </dgm:pt>
    <dgm:pt modelId="{51E61416-D2A1-4713-BCC1-AB223F8426E4}" type="pres">
      <dgm:prSet presAssocID="{279B5D34-CD5D-46FD-9E24-79D1DEA58EA7}" presName="vertOne" presStyleCnt="0"/>
      <dgm:spPr/>
    </dgm:pt>
    <dgm:pt modelId="{B8A37E08-9FC9-4BDB-9A1F-97BC329946FE}" type="pres">
      <dgm:prSet presAssocID="{279B5D34-CD5D-46FD-9E24-79D1DEA58EA7}" presName="txOne" presStyleLbl="node0" presStyleIdx="1" presStyleCnt="4" custScaleX="57594">
        <dgm:presLayoutVars>
          <dgm:chPref val="3"/>
        </dgm:presLayoutVars>
      </dgm:prSet>
      <dgm:spPr/>
      <dgm:t>
        <a:bodyPr/>
        <a:lstStyle/>
        <a:p>
          <a:endParaRPr lang="en-US"/>
        </a:p>
      </dgm:t>
    </dgm:pt>
    <dgm:pt modelId="{A2D96018-00B0-4657-B51B-97E7EB02D324}" type="pres">
      <dgm:prSet presAssocID="{279B5D34-CD5D-46FD-9E24-79D1DEA58EA7}" presName="horzOne" presStyleCnt="0"/>
      <dgm:spPr/>
    </dgm:pt>
    <dgm:pt modelId="{7B0E08D7-3F4C-41CB-93A8-B3F9C60B699F}" type="pres">
      <dgm:prSet presAssocID="{8786222F-D483-40FC-931A-63DE1F080FC6}" presName="sibSpaceOne" presStyleCnt="0"/>
      <dgm:spPr/>
    </dgm:pt>
    <dgm:pt modelId="{A8436D9A-0712-41A0-9F24-0859191168E2}" type="pres">
      <dgm:prSet presAssocID="{0A3DFEC9-3540-4095-89ED-973A2DF553FB}" presName="vertOne" presStyleCnt="0"/>
      <dgm:spPr/>
    </dgm:pt>
    <dgm:pt modelId="{831AA79F-B7E1-4096-A21F-666ECB7E6D8F}" type="pres">
      <dgm:prSet presAssocID="{0A3DFEC9-3540-4095-89ED-973A2DF553FB}" presName="txOne" presStyleLbl="node0" presStyleIdx="2" presStyleCnt="4" custScaleX="60777" custLinFactNeighborY="237">
        <dgm:presLayoutVars>
          <dgm:chPref val="3"/>
        </dgm:presLayoutVars>
      </dgm:prSet>
      <dgm:spPr/>
      <dgm:t>
        <a:bodyPr/>
        <a:lstStyle/>
        <a:p>
          <a:endParaRPr lang="en-US"/>
        </a:p>
      </dgm:t>
    </dgm:pt>
    <dgm:pt modelId="{6F64C487-15BF-499F-996C-4A30613BEC2B}" type="pres">
      <dgm:prSet presAssocID="{0A3DFEC9-3540-4095-89ED-973A2DF553FB}" presName="horzOne" presStyleCnt="0"/>
      <dgm:spPr/>
    </dgm:pt>
    <dgm:pt modelId="{51A90789-85F0-4E1F-A224-75914C9058AD}" type="pres">
      <dgm:prSet presAssocID="{807E2B26-DD56-4865-A933-66F900DA5170}" presName="sibSpaceOne" presStyleCnt="0"/>
      <dgm:spPr/>
    </dgm:pt>
    <dgm:pt modelId="{4ABDA412-558C-4B67-929A-6199D63F13C4}" type="pres">
      <dgm:prSet presAssocID="{2BAC5F03-5703-4E46-B595-A09F3A413879}" presName="vertOne" presStyleCnt="0"/>
      <dgm:spPr/>
    </dgm:pt>
    <dgm:pt modelId="{C6CC447D-4777-44AA-BB27-425FE1D1D2FF}" type="pres">
      <dgm:prSet presAssocID="{2BAC5F03-5703-4E46-B595-A09F3A413879}" presName="txOne" presStyleLbl="node0" presStyleIdx="3" presStyleCnt="4" custScaleX="52513">
        <dgm:presLayoutVars>
          <dgm:chPref val="3"/>
        </dgm:presLayoutVars>
      </dgm:prSet>
      <dgm:spPr/>
      <dgm:t>
        <a:bodyPr/>
        <a:lstStyle/>
        <a:p>
          <a:endParaRPr lang="en-US"/>
        </a:p>
      </dgm:t>
    </dgm:pt>
    <dgm:pt modelId="{91FE1AB5-C627-41AD-BB0C-6FA3C439CE05}" type="pres">
      <dgm:prSet presAssocID="{2BAC5F03-5703-4E46-B595-A09F3A413879}" presName="horzOne" presStyleCnt="0"/>
      <dgm:spPr/>
    </dgm:pt>
  </dgm:ptLst>
  <dgm:cxnLst>
    <dgm:cxn modelId="{4194EBBB-98DC-4733-88E0-77CCE4C1DB4E}" type="presOf" srcId="{2BAC5F03-5703-4E46-B595-A09F3A413879}" destId="{C6CC447D-4777-44AA-BB27-425FE1D1D2FF}" srcOrd="0" destOrd="0" presId="urn:microsoft.com/office/officeart/2005/8/layout/hierarchy4"/>
    <dgm:cxn modelId="{54CCA1DE-DEF6-4BDD-A012-3961BF34FF3B}" type="presOf" srcId="{8A93D5E5-99AC-4A91-B295-17D7EB422E0B}" destId="{4141CFEF-36E0-4242-96E0-C678C00904A0}" srcOrd="0" destOrd="0" presId="urn:microsoft.com/office/officeart/2005/8/layout/hierarchy4"/>
    <dgm:cxn modelId="{8F528D9E-EC8A-413C-9565-B5661F9BDFF7}" type="presOf" srcId="{5A7D0526-A87F-4EE9-A8FF-985C2008D28A}" destId="{45D288DE-1997-481C-B4AF-63281ECF881E}" srcOrd="0" destOrd="0" presId="urn:microsoft.com/office/officeart/2005/8/layout/hierarchy4"/>
    <dgm:cxn modelId="{A6BB1B6C-E62E-46A3-AF30-A29CBF2AA1F8}" srcId="{8A93D5E5-99AC-4A91-B295-17D7EB422E0B}" destId="{2BAC5F03-5703-4E46-B595-A09F3A413879}" srcOrd="3" destOrd="0" parTransId="{ECB66254-2CA7-4418-B815-F63309F27CEE}" sibTransId="{BC0DC066-3A09-46F9-B884-5D6D30D2417C}"/>
    <dgm:cxn modelId="{A6C0C526-AA44-4014-A9AF-6AEB1E62FA7B}" type="presOf" srcId="{279B5D34-CD5D-46FD-9E24-79D1DEA58EA7}" destId="{B8A37E08-9FC9-4BDB-9A1F-97BC329946FE}" srcOrd="0" destOrd="0" presId="urn:microsoft.com/office/officeart/2005/8/layout/hierarchy4"/>
    <dgm:cxn modelId="{1CEAA8E7-1974-4ED2-BA04-37BC07CD4CDC}" type="presOf" srcId="{0A3DFEC9-3540-4095-89ED-973A2DF553FB}" destId="{831AA79F-B7E1-4096-A21F-666ECB7E6D8F}" srcOrd="0" destOrd="0" presId="urn:microsoft.com/office/officeart/2005/8/layout/hierarchy4"/>
    <dgm:cxn modelId="{C113BA0E-DD5B-4131-B144-58DA3EB0C2E1}" srcId="{8A93D5E5-99AC-4A91-B295-17D7EB422E0B}" destId="{279B5D34-CD5D-46FD-9E24-79D1DEA58EA7}" srcOrd="1" destOrd="0" parTransId="{E08339D7-E89D-472C-AF8D-9F9E7D398D31}" sibTransId="{8786222F-D483-40FC-931A-63DE1F080FC6}"/>
    <dgm:cxn modelId="{4CAAFDE9-5FD7-4A68-984F-53E0E31EE0BD}" srcId="{8A93D5E5-99AC-4A91-B295-17D7EB422E0B}" destId="{5A7D0526-A87F-4EE9-A8FF-985C2008D28A}" srcOrd="0" destOrd="0" parTransId="{BC093B3F-EF0A-465A-88EA-8ED97901652E}" sibTransId="{1694CD70-7E06-4384-AC97-C611FEE5EEA9}"/>
    <dgm:cxn modelId="{3BD99187-AB11-4464-B226-8575C8D03AE5}" srcId="{8A93D5E5-99AC-4A91-B295-17D7EB422E0B}" destId="{0A3DFEC9-3540-4095-89ED-973A2DF553FB}" srcOrd="2" destOrd="0" parTransId="{581BE32E-18FA-4143-BBFD-39F912DFE6ED}" sibTransId="{807E2B26-DD56-4865-A933-66F900DA5170}"/>
    <dgm:cxn modelId="{A959A32C-EDB7-495F-989F-0616EA6AB743}" type="presParOf" srcId="{4141CFEF-36E0-4242-96E0-C678C00904A0}" destId="{24FC1D55-1433-4A9F-891E-7659EBE5EB3C}" srcOrd="0" destOrd="0" presId="urn:microsoft.com/office/officeart/2005/8/layout/hierarchy4"/>
    <dgm:cxn modelId="{EB2E3037-C02D-4153-B49D-C4328D3CBCC7}" type="presParOf" srcId="{24FC1D55-1433-4A9F-891E-7659EBE5EB3C}" destId="{45D288DE-1997-481C-B4AF-63281ECF881E}" srcOrd="0" destOrd="0" presId="urn:microsoft.com/office/officeart/2005/8/layout/hierarchy4"/>
    <dgm:cxn modelId="{C3CE5F88-9B28-406F-B5D6-E6D586C8A2FC}" type="presParOf" srcId="{24FC1D55-1433-4A9F-891E-7659EBE5EB3C}" destId="{77A465F6-C7F5-4317-A341-52EF779236BD}" srcOrd="1" destOrd="0" presId="urn:microsoft.com/office/officeart/2005/8/layout/hierarchy4"/>
    <dgm:cxn modelId="{71C5C707-E3BD-49B4-9B1C-25FE48F5B70E}" type="presParOf" srcId="{4141CFEF-36E0-4242-96E0-C678C00904A0}" destId="{D4B5D8D5-2D27-496F-8BD1-94DC36621660}" srcOrd="1" destOrd="0" presId="urn:microsoft.com/office/officeart/2005/8/layout/hierarchy4"/>
    <dgm:cxn modelId="{08885272-2EEF-4CE2-BE47-5F31125D04EF}" type="presParOf" srcId="{4141CFEF-36E0-4242-96E0-C678C00904A0}" destId="{51E61416-D2A1-4713-BCC1-AB223F8426E4}" srcOrd="2" destOrd="0" presId="urn:microsoft.com/office/officeart/2005/8/layout/hierarchy4"/>
    <dgm:cxn modelId="{B89801B2-B3B5-4893-B2C8-68EE76568E96}" type="presParOf" srcId="{51E61416-D2A1-4713-BCC1-AB223F8426E4}" destId="{B8A37E08-9FC9-4BDB-9A1F-97BC329946FE}" srcOrd="0" destOrd="0" presId="urn:microsoft.com/office/officeart/2005/8/layout/hierarchy4"/>
    <dgm:cxn modelId="{DE487410-33C8-4F59-9790-55EAE700AFBF}" type="presParOf" srcId="{51E61416-D2A1-4713-BCC1-AB223F8426E4}" destId="{A2D96018-00B0-4657-B51B-97E7EB02D324}" srcOrd="1" destOrd="0" presId="urn:microsoft.com/office/officeart/2005/8/layout/hierarchy4"/>
    <dgm:cxn modelId="{63ACC0F1-F17E-44E6-BC6F-7BA7E8527FB6}" type="presParOf" srcId="{4141CFEF-36E0-4242-96E0-C678C00904A0}" destId="{7B0E08D7-3F4C-41CB-93A8-B3F9C60B699F}" srcOrd="3" destOrd="0" presId="urn:microsoft.com/office/officeart/2005/8/layout/hierarchy4"/>
    <dgm:cxn modelId="{E570981A-336F-45F1-AC53-239F588753D5}" type="presParOf" srcId="{4141CFEF-36E0-4242-96E0-C678C00904A0}" destId="{A8436D9A-0712-41A0-9F24-0859191168E2}" srcOrd="4" destOrd="0" presId="urn:microsoft.com/office/officeart/2005/8/layout/hierarchy4"/>
    <dgm:cxn modelId="{49710E17-C8E0-492B-B3F5-B449299C408E}" type="presParOf" srcId="{A8436D9A-0712-41A0-9F24-0859191168E2}" destId="{831AA79F-B7E1-4096-A21F-666ECB7E6D8F}" srcOrd="0" destOrd="0" presId="urn:microsoft.com/office/officeart/2005/8/layout/hierarchy4"/>
    <dgm:cxn modelId="{584755FB-173E-49B7-A235-B7578E2F083F}" type="presParOf" srcId="{A8436D9A-0712-41A0-9F24-0859191168E2}" destId="{6F64C487-15BF-499F-996C-4A30613BEC2B}" srcOrd="1" destOrd="0" presId="urn:microsoft.com/office/officeart/2005/8/layout/hierarchy4"/>
    <dgm:cxn modelId="{BA74603F-E065-4DD7-B2CF-83B5F53AB59E}" type="presParOf" srcId="{4141CFEF-36E0-4242-96E0-C678C00904A0}" destId="{51A90789-85F0-4E1F-A224-75914C9058AD}" srcOrd="5" destOrd="0" presId="urn:microsoft.com/office/officeart/2005/8/layout/hierarchy4"/>
    <dgm:cxn modelId="{595AA478-78A9-4769-B433-DE4A7F190DC0}" type="presParOf" srcId="{4141CFEF-36E0-4242-96E0-C678C00904A0}" destId="{4ABDA412-558C-4B67-929A-6199D63F13C4}" srcOrd="6" destOrd="0" presId="urn:microsoft.com/office/officeart/2005/8/layout/hierarchy4"/>
    <dgm:cxn modelId="{54698F4E-B409-4241-B547-1CF2230EDBB0}" type="presParOf" srcId="{4ABDA412-558C-4B67-929A-6199D63F13C4}" destId="{C6CC447D-4777-44AA-BB27-425FE1D1D2FF}" srcOrd="0" destOrd="0" presId="urn:microsoft.com/office/officeart/2005/8/layout/hierarchy4"/>
    <dgm:cxn modelId="{168C9C6E-1CD8-479B-B425-C7EC21379F1B}" type="presParOf" srcId="{4ABDA412-558C-4B67-929A-6199D63F13C4}" destId="{91FE1AB5-C627-41AD-BB0C-6FA3C439CE05}" srcOrd="1" destOrd="0" presId="urn:microsoft.com/office/officeart/2005/8/layout/hierarchy4"/>
  </dgm:cxnLst>
  <dgm:bg>
    <a:noFill/>
  </dgm:bg>
  <dgm:whole/>
  <dgm:extLst>
    <a:ext uri="http://schemas.microsoft.com/office/drawing/2008/diagram">
      <dsp:dataModelExt xmlns="" xmlns:dsp="http://schemas.microsoft.com/office/drawing/2008/diagram" xmlns:a="http://schemas.openxmlformats.org/drawingml/2006/main" xmlns:dgm="http://schemas.openxmlformats.org/drawingml/2006/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D9FEE-5029-4DBA-9447-8F01A31D67D1}" type="doc">
      <dgm:prSet loTypeId="urn:microsoft.com/office/officeart/2005/8/layout/chevron1" loCatId="process" qsTypeId="urn:microsoft.com/office/officeart/2005/8/quickstyle/3d1" qsCatId="3D" csTypeId="urn:microsoft.com/office/officeart/2005/8/colors/accent1_2" csCatId="accent1" phldr="1"/>
      <dgm:spPr/>
      <dgm:t>
        <a:bodyPr/>
        <a:lstStyle/>
        <a:p>
          <a:endParaRPr lang="en-US"/>
        </a:p>
      </dgm:t>
    </dgm:pt>
    <dgm:pt modelId="{1C16D7C5-9091-460D-832E-B20F3DAF66BA}">
      <dgm:prSet phldrT="[Text]" custT="1"/>
      <dgm:spPr/>
      <dgm:t>
        <a:bodyPr/>
        <a:lstStyle/>
        <a:p>
          <a:r>
            <a:rPr lang="en-US" sz="1300" b="1" dirty="0" smtClean="0">
              <a:effectLst>
                <a:outerShdw blurRad="38100" dist="38100" dir="2700000" algn="tl">
                  <a:srgbClr val="000000">
                    <a:alpha val="43137"/>
                  </a:srgbClr>
                </a:outerShdw>
              </a:effectLst>
              <a:latin typeface="+mn-lt"/>
            </a:rPr>
            <a:t>Data Acquisition and Modeling</a:t>
          </a:r>
          <a:endParaRPr lang="en-US" sz="1300" b="1" dirty="0">
            <a:effectLst>
              <a:outerShdw blurRad="38100" dist="38100" dir="2700000" algn="tl">
                <a:srgbClr val="000000">
                  <a:alpha val="43137"/>
                </a:srgbClr>
              </a:outerShdw>
            </a:effectLst>
            <a:latin typeface="+mn-lt"/>
          </a:endParaRPr>
        </a:p>
      </dgm:t>
    </dgm:pt>
    <dgm:pt modelId="{ED4B48B9-5867-4580-B2B7-324F714D9B89}" type="parTrans" cxnId="{D53AE6DB-46C9-496F-AD08-68D3817999C6}">
      <dgm:prSet/>
      <dgm:spPr/>
      <dgm:t>
        <a:bodyPr/>
        <a:lstStyle/>
        <a:p>
          <a:endParaRPr lang="en-US">
            <a:latin typeface="+mn-lt"/>
          </a:endParaRPr>
        </a:p>
      </dgm:t>
    </dgm:pt>
    <dgm:pt modelId="{FE7772C1-5CEC-4858-8EFD-602CEB69F269}" type="sibTrans" cxnId="{D53AE6DB-46C9-496F-AD08-68D3817999C6}">
      <dgm:prSet/>
      <dgm:spPr/>
      <dgm:t>
        <a:bodyPr/>
        <a:lstStyle/>
        <a:p>
          <a:endParaRPr lang="en-US">
            <a:latin typeface="+mn-lt"/>
          </a:endParaRPr>
        </a:p>
      </dgm:t>
    </dgm:pt>
    <dgm:pt modelId="{A7E93FA0-F2A4-4521-B046-D39FA3B25F76}">
      <dgm:prSet phldrT="[Text]" custT="1"/>
      <dgm:spPr/>
      <dgm:t>
        <a:bodyPr/>
        <a:lstStyle/>
        <a:p>
          <a:r>
            <a:rPr lang="en-US" sz="1300" b="1" dirty="0" smtClean="0">
              <a:effectLst>
                <a:outerShdw blurRad="38100" dist="38100" dir="2700000" algn="tl">
                  <a:srgbClr val="000000">
                    <a:alpha val="43137"/>
                  </a:srgbClr>
                </a:outerShdw>
              </a:effectLst>
              <a:latin typeface="+mn-lt"/>
            </a:rPr>
            <a:t>Collaboration and Visualization</a:t>
          </a:r>
          <a:endParaRPr lang="en-US" sz="1300" b="1" dirty="0">
            <a:effectLst>
              <a:outerShdw blurRad="38100" dist="38100" dir="2700000" algn="tl">
                <a:srgbClr val="000000">
                  <a:alpha val="43137"/>
                </a:srgbClr>
              </a:outerShdw>
            </a:effectLst>
            <a:latin typeface="+mn-lt"/>
          </a:endParaRPr>
        </a:p>
      </dgm:t>
    </dgm:pt>
    <dgm:pt modelId="{5AF4C33D-C10B-4F31-86BF-8A7D9C8C2140}" type="parTrans" cxnId="{04AF3334-7589-488F-BAA2-D0A169548072}">
      <dgm:prSet/>
      <dgm:spPr/>
      <dgm:t>
        <a:bodyPr/>
        <a:lstStyle/>
        <a:p>
          <a:endParaRPr lang="en-US">
            <a:latin typeface="+mn-lt"/>
          </a:endParaRPr>
        </a:p>
      </dgm:t>
    </dgm:pt>
    <dgm:pt modelId="{4609719B-4028-4405-913F-461BE678BBB2}" type="sibTrans" cxnId="{04AF3334-7589-488F-BAA2-D0A169548072}">
      <dgm:prSet/>
      <dgm:spPr/>
      <dgm:t>
        <a:bodyPr/>
        <a:lstStyle/>
        <a:p>
          <a:endParaRPr lang="en-US">
            <a:latin typeface="+mn-lt"/>
          </a:endParaRPr>
        </a:p>
      </dgm:t>
    </dgm:pt>
    <dgm:pt modelId="{F2258ED8-CC64-4C2E-B3BD-E2A39C55230B}">
      <dgm:prSet phldrT="[Text]" custT="1"/>
      <dgm:spPr/>
      <dgm:t>
        <a:bodyPr/>
        <a:lstStyle/>
        <a:p>
          <a:r>
            <a:rPr lang="en-US" sz="1300" b="1" dirty="0" smtClean="0">
              <a:effectLst>
                <a:outerShdw blurRad="38100" dist="38100" dir="2700000" algn="tl">
                  <a:srgbClr val="000000">
                    <a:alpha val="43137"/>
                  </a:srgbClr>
                </a:outerShdw>
              </a:effectLst>
              <a:latin typeface="+mn-lt"/>
            </a:rPr>
            <a:t>Analysis and Data Mining</a:t>
          </a:r>
          <a:endParaRPr lang="en-US" sz="1300" b="1" dirty="0">
            <a:effectLst>
              <a:outerShdw blurRad="38100" dist="38100" dir="2700000" algn="tl">
                <a:srgbClr val="000000">
                  <a:alpha val="43137"/>
                </a:srgbClr>
              </a:outerShdw>
            </a:effectLst>
            <a:latin typeface="+mn-lt"/>
          </a:endParaRPr>
        </a:p>
      </dgm:t>
    </dgm:pt>
    <dgm:pt modelId="{0B242141-F492-47C3-B6C6-61A87D76227D}" type="parTrans" cxnId="{C3CF902F-26AB-4CD6-A14B-0985FF1923D2}">
      <dgm:prSet/>
      <dgm:spPr/>
      <dgm:t>
        <a:bodyPr/>
        <a:lstStyle/>
        <a:p>
          <a:endParaRPr lang="en-US">
            <a:latin typeface="+mn-lt"/>
          </a:endParaRPr>
        </a:p>
      </dgm:t>
    </dgm:pt>
    <dgm:pt modelId="{D1C7B917-66B2-4370-9B7C-4F65467D289F}" type="sibTrans" cxnId="{C3CF902F-26AB-4CD6-A14B-0985FF1923D2}">
      <dgm:prSet/>
      <dgm:spPr/>
      <dgm:t>
        <a:bodyPr/>
        <a:lstStyle/>
        <a:p>
          <a:endParaRPr lang="en-US">
            <a:latin typeface="+mn-lt"/>
          </a:endParaRPr>
        </a:p>
      </dgm:t>
    </dgm:pt>
    <dgm:pt modelId="{BD1CF9F1-C493-44DC-970D-2E09D7E8FB4E}">
      <dgm:prSet phldrT="[Text]" custT="1"/>
      <dgm:spPr/>
      <dgm:t>
        <a:bodyPr/>
        <a:lstStyle/>
        <a:p>
          <a:r>
            <a:rPr lang="en-US" sz="1300" b="1" dirty="0" smtClean="0">
              <a:effectLst>
                <a:outerShdw blurRad="38100" dist="38100" dir="2700000" algn="tl">
                  <a:srgbClr val="000000">
                    <a:alpha val="43137"/>
                  </a:srgbClr>
                </a:outerShdw>
              </a:effectLst>
              <a:latin typeface="+mn-lt"/>
            </a:rPr>
            <a:t>Disseminate and Share</a:t>
          </a:r>
          <a:endParaRPr lang="en-US" sz="1300" b="1" dirty="0">
            <a:effectLst>
              <a:outerShdw blurRad="38100" dist="38100" dir="2700000" algn="tl">
                <a:srgbClr val="000000">
                  <a:alpha val="43137"/>
                </a:srgbClr>
              </a:outerShdw>
            </a:effectLst>
            <a:latin typeface="+mn-lt"/>
          </a:endParaRPr>
        </a:p>
      </dgm:t>
    </dgm:pt>
    <dgm:pt modelId="{A1CC2672-98A5-404A-BD39-659613DA1BA8}" type="parTrans" cxnId="{3D4F4BF9-C0B4-4CD5-8DBD-29E490023F06}">
      <dgm:prSet/>
      <dgm:spPr/>
      <dgm:t>
        <a:bodyPr/>
        <a:lstStyle/>
        <a:p>
          <a:endParaRPr lang="en-US">
            <a:latin typeface="+mn-lt"/>
          </a:endParaRPr>
        </a:p>
      </dgm:t>
    </dgm:pt>
    <dgm:pt modelId="{B7E1829D-3A08-4775-AAEE-44E7ECDA797D}" type="sibTrans" cxnId="{3D4F4BF9-C0B4-4CD5-8DBD-29E490023F06}">
      <dgm:prSet/>
      <dgm:spPr/>
      <dgm:t>
        <a:bodyPr/>
        <a:lstStyle/>
        <a:p>
          <a:endParaRPr lang="en-US">
            <a:latin typeface="+mn-lt"/>
          </a:endParaRPr>
        </a:p>
      </dgm:t>
    </dgm:pt>
    <dgm:pt modelId="{5E6B3332-0453-4D4C-8834-019811416F57}">
      <dgm:prSet phldrT="[Text]" custT="1"/>
      <dgm:spPr/>
      <dgm:t>
        <a:bodyPr/>
        <a:lstStyle/>
        <a:p>
          <a:r>
            <a:rPr lang="en-US" sz="1300" b="1" dirty="0" smtClean="0">
              <a:effectLst>
                <a:outerShdw blurRad="38100" dist="38100" dir="2700000" algn="tl">
                  <a:srgbClr val="000000">
                    <a:alpha val="43137"/>
                  </a:srgbClr>
                </a:outerShdw>
              </a:effectLst>
              <a:latin typeface="+mn-lt"/>
            </a:rPr>
            <a:t>Archiving and Preservation</a:t>
          </a:r>
          <a:endParaRPr lang="en-US" sz="1300" b="1" dirty="0">
            <a:effectLst>
              <a:outerShdw blurRad="38100" dist="38100" dir="2700000" algn="tl">
                <a:srgbClr val="000000">
                  <a:alpha val="43137"/>
                </a:srgbClr>
              </a:outerShdw>
            </a:effectLst>
            <a:latin typeface="+mn-lt"/>
          </a:endParaRPr>
        </a:p>
      </dgm:t>
    </dgm:pt>
    <dgm:pt modelId="{AF607D07-08AF-430B-A1EF-D32BE05358B3}" type="parTrans" cxnId="{A413E3DE-BDF5-45DE-BAB6-C16A46D4CBD1}">
      <dgm:prSet/>
      <dgm:spPr/>
      <dgm:t>
        <a:bodyPr/>
        <a:lstStyle/>
        <a:p>
          <a:endParaRPr lang="en-US">
            <a:latin typeface="+mn-lt"/>
          </a:endParaRPr>
        </a:p>
      </dgm:t>
    </dgm:pt>
    <dgm:pt modelId="{2919ECB1-8A69-43E1-88C7-3E3E99274CAB}" type="sibTrans" cxnId="{A413E3DE-BDF5-45DE-BAB6-C16A46D4CBD1}">
      <dgm:prSet/>
      <dgm:spPr/>
      <dgm:t>
        <a:bodyPr/>
        <a:lstStyle/>
        <a:p>
          <a:endParaRPr lang="en-US">
            <a:latin typeface="+mn-lt"/>
          </a:endParaRPr>
        </a:p>
      </dgm:t>
    </dgm:pt>
    <dgm:pt modelId="{F9A1910A-A2C9-4382-A3D2-B664ED170EAD}" type="pres">
      <dgm:prSet presAssocID="{F41D9FEE-5029-4DBA-9447-8F01A31D67D1}" presName="Name0" presStyleCnt="0">
        <dgm:presLayoutVars>
          <dgm:dir/>
          <dgm:animLvl val="lvl"/>
          <dgm:resizeHandles val="exact"/>
        </dgm:presLayoutVars>
      </dgm:prSet>
      <dgm:spPr/>
      <dgm:t>
        <a:bodyPr/>
        <a:lstStyle/>
        <a:p>
          <a:endParaRPr lang="en-US"/>
        </a:p>
      </dgm:t>
    </dgm:pt>
    <dgm:pt modelId="{71614CE1-E6C7-4C1E-A82D-356AE4C03E2C}" type="pres">
      <dgm:prSet presAssocID="{1C16D7C5-9091-460D-832E-B20F3DAF66BA}" presName="parTxOnly" presStyleLbl="node1" presStyleIdx="0" presStyleCnt="5">
        <dgm:presLayoutVars>
          <dgm:chMax val="0"/>
          <dgm:chPref val="0"/>
          <dgm:bulletEnabled val="1"/>
        </dgm:presLayoutVars>
      </dgm:prSet>
      <dgm:spPr/>
      <dgm:t>
        <a:bodyPr/>
        <a:lstStyle/>
        <a:p>
          <a:endParaRPr lang="en-US"/>
        </a:p>
      </dgm:t>
    </dgm:pt>
    <dgm:pt modelId="{4773010A-3EBB-4CD9-AE8C-97E32B56F15E}" type="pres">
      <dgm:prSet presAssocID="{FE7772C1-5CEC-4858-8EFD-602CEB69F269}" presName="parTxOnlySpace" presStyleCnt="0"/>
      <dgm:spPr/>
      <dgm:t>
        <a:bodyPr/>
        <a:lstStyle/>
        <a:p>
          <a:endParaRPr lang="en-US"/>
        </a:p>
      </dgm:t>
    </dgm:pt>
    <dgm:pt modelId="{9005D9DC-1D67-40D6-8FE7-5E096E480D0A}" type="pres">
      <dgm:prSet presAssocID="{A7E93FA0-F2A4-4521-B046-D39FA3B25F76}" presName="parTxOnly" presStyleLbl="node1" presStyleIdx="1" presStyleCnt="5">
        <dgm:presLayoutVars>
          <dgm:chMax val="0"/>
          <dgm:chPref val="0"/>
          <dgm:bulletEnabled val="1"/>
        </dgm:presLayoutVars>
      </dgm:prSet>
      <dgm:spPr/>
      <dgm:t>
        <a:bodyPr/>
        <a:lstStyle/>
        <a:p>
          <a:endParaRPr lang="en-US"/>
        </a:p>
      </dgm:t>
    </dgm:pt>
    <dgm:pt modelId="{F123C5AB-1064-4036-98C9-1600F10DE4B7}" type="pres">
      <dgm:prSet presAssocID="{4609719B-4028-4405-913F-461BE678BBB2}" presName="parTxOnlySpace" presStyleCnt="0"/>
      <dgm:spPr/>
      <dgm:t>
        <a:bodyPr/>
        <a:lstStyle/>
        <a:p>
          <a:endParaRPr lang="en-US"/>
        </a:p>
      </dgm:t>
    </dgm:pt>
    <dgm:pt modelId="{6463F73C-DAF3-4CBD-AC26-2B702A8A9BF1}" type="pres">
      <dgm:prSet presAssocID="{F2258ED8-CC64-4C2E-B3BD-E2A39C55230B}" presName="parTxOnly" presStyleLbl="node1" presStyleIdx="2" presStyleCnt="5">
        <dgm:presLayoutVars>
          <dgm:chMax val="0"/>
          <dgm:chPref val="0"/>
          <dgm:bulletEnabled val="1"/>
        </dgm:presLayoutVars>
      </dgm:prSet>
      <dgm:spPr/>
      <dgm:t>
        <a:bodyPr/>
        <a:lstStyle/>
        <a:p>
          <a:endParaRPr lang="en-US"/>
        </a:p>
      </dgm:t>
    </dgm:pt>
    <dgm:pt modelId="{6E253417-718C-454C-9ACC-1064BEAD455A}" type="pres">
      <dgm:prSet presAssocID="{D1C7B917-66B2-4370-9B7C-4F65467D289F}" presName="parTxOnlySpace" presStyleCnt="0"/>
      <dgm:spPr/>
      <dgm:t>
        <a:bodyPr/>
        <a:lstStyle/>
        <a:p>
          <a:endParaRPr lang="en-US"/>
        </a:p>
      </dgm:t>
    </dgm:pt>
    <dgm:pt modelId="{7FE10506-7DC8-4C1B-9274-D390797A5C8B}" type="pres">
      <dgm:prSet presAssocID="{BD1CF9F1-C493-44DC-970D-2E09D7E8FB4E}" presName="parTxOnly" presStyleLbl="node1" presStyleIdx="3" presStyleCnt="5">
        <dgm:presLayoutVars>
          <dgm:chMax val="0"/>
          <dgm:chPref val="0"/>
          <dgm:bulletEnabled val="1"/>
        </dgm:presLayoutVars>
      </dgm:prSet>
      <dgm:spPr/>
      <dgm:t>
        <a:bodyPr/>
        <a:lstStyle/>
        <a:p>
          <a:endParaRPr lang="en-US"/>
        </a:p>
      </dgm:t>
    </dgm:pt>
    <dgm:pt modelId="{BF28E2D6-F66D-4808-8D06-7064C05AC87C}" type="pres">
      <dgm:prSet presAssocID="{B7E1829D-3A08-4775-AAEE-44E7ECDA797D}" presName="parTxOnlySpace" presStyleCnt="0"/>
      <dgm:spPr/>
      <dgm:t>
        <a:bodyPr/>
        <a:lstStyle/>
        <a:p>
          <a:endParaRPr lang="en-US"/>
        </a:p>
      </dgm:t>
    </dgm:pt>
    <dgm:pt modelId="{C44754E7-C020-4969-8C50-35919BEECB23}" type="pres">
      <dgm:prSet presAssocID="{5E6B3332-0453-4D4C-8834-019811416F57}" presName="parTxOnly" presStyleLbl="node1" presStyleIdx="4" presStyleCnt="5">
        <dgm:presLayoutVars>
          <dgm:chMax val="0"/>
          <dgm:chPref val="0"/>
          <dgm:bulletEnabled val="1"/>
        </dgm:presLayoutVars>
      </dgm:prSet>
      <dgm:spPr/>
      <dgm:t>
        <a:bodyPr/>
        <a:lstStyle/>
        <a:p>
          <a:endParaRPr lang="en-US"/>
        </a:p>
      </dgm:t>
    </dgm:pt>
  </dgm:ptLst>
  <dgm:cxnLst>
    <dgm:cxn modelId="{911AC8C5-194D-436A-B686-35624B64825E}" type="presOf" srcId="{BD1CF9F1-C493-44DC-970D-2E09D7E8FB4E}" destId="{7FE10506-7DC8-4C1B-9274-D390797A5C8B}" srcOrd="0" destOrd="0" presId="urn:microsoft.com/office/officeart/2005/8/layout/chevron1"/>
    <dgm:cxn modelId="{04AF3334-7589-488F-BAA2-D0A169548072}" srcId="{F41D9FEE-5029-4DBA-9447-8F01A31D67D1}" destId="{A7E93FA0-F2A4-4521-B046-D39FA3B25F76}" srcOrd="1" destOrd="0" parTransId="{5AF4C33D-C10B-4F31-86BF-8A7D9C8C2140}" sibTransId="{4609719B-4028-4405-913F-461BE678BBB2}"/>
    <dgm:cxn modelId="{3D4F4BF9-C0B4-4CD5-8DBD-29E490023F06}" srcId="{F41D9FEE-5029-4DBA-9447-8F01A31D67D1}" destId="{BD1CF9F1-C493-44DC-970D-2E09D7E8FB4E}" srcOrd="3" destOrd="0" parTransId="{A1CC2672-98A5-404A-BD39-659613DA1BA8}" sibTransId="{B7E1829D-3A08-4775-AAEE-44E7ECDA797D}"/>
    <dgm:cxn modelId="{BF931E50-D36D-4434-BE17-BDB035043021}" type="presOf" srcId="{1C16D7C5-9091-460D-832E-B20F3DAF66BA}" destId="{71614CE1-E6C7-4C1E-A82D-356AE4C03E2C}" srcOrd="0" destOrd="0" presId="urn:microsoft.com/office/officeart/2005/8/layout/chevron1"/>
    <dgm:cxn modelId="{A413E3DE-BDF5-45DE-BAB6-C16A46D4CBD1}" srcId="{F41D9FEE-5029-4DBA-9447-8F01A31D67D1}" destId="{5E6B3332-0453-4D4C-8834-019811416F57}" srcOrd="4" destOrd="0" parTransId="{AF607D07-08AF-430B-A1EF-D32BE05358B3}" sibTransId="{2919ECB1-8A69-43E1-88C7-3E3E99274CAB}"/>
    <dgm:cxn modelId="{CD6F6B8E-7BF9-4B95-8BE7-076893A5BFD2}" type="presOf" srcId="{F41D9FEE-5029-4DBA-9447-8F01A31D67D1}" destId="{F9A1910A-A2C9-4382-A3D2-B664ED170EAD}" srcOrd="0" destOrd="0" presId="urn:microsoft.com/office/officeart/2005/8/layout/chevron1"/>
    <dgm:cxn modelId="{D53AE6DB-46C9-496F-AD08-68D3817999C6}" srcId="{F41D9FEE-5029-4DBA-9447-8F01A31D67D1}" destId="{1C16D7C5-9091-460D-832E-B20F3DAF66BA}" srcOrd="0" destOrd="0" parTransId="{ED4B48B9-5867-4580-B2B7-324F714D9B89}" sibTransId="{FE7772C1-5CEC-4858-8EFD-602CEB69F269}"/>
    <dgm:cxn modelId="{26458B98-A897-4314-8942-F674A60DCC67}" type="presOf" srcId="{5E6B3332-0453-4D4C-8834-019811416F57}" destId="{C44754E7-C020-4969-8C50-35919BEECB23}" srcOrd="0" destOrd="0" presId="urn:microsoft.com/office/officeart/2005/8/layout/chevron1"/>
    <dgm:cxn modelId="{23A0E3D3-3E8F-4852-B178-6F21F0924D9A}" type="presOf" srcId="{F2258ED8-CC64-4C2E-B3BD-E2A39C55230B}" destId="{6463F73C-DAF3-4CBD-AC26-2B702A8A9BF1}" srcOrd="0" destOrd="0" presId="urn:microsoft.com/office/officeart/2005/8/layout/chevron1"/>
    <dgm:cxn modelId="{C3CF902F-26AB-4CD6-A14B-0985FF1923D2}" srcId="{F41D9FEE-5029-4DBA-9447-8F01A31D67D1}" destId="{F2258ED8-CC64-4C2E-B3BD-E2A39C55230B}" srcOrd="2" destOrd="0" parTransId="{0B242141-F492-47C3-B6C6-61A87D76227D}" sibTransId="{D1C7B917-66B2-4370-9B7C-4F65467D289F}"/>
    <dgm:cxn modelId="{E1CB62C4-F5A5-4DA2-904C-80B488933571}" type="presOf" srcId="{A7E93FA0-F2A4-4521-B046-D39FA3B25F76}" destId="{9005D9DC-1D67-40D6-8FE7-5E096E480D0A}" srcOrd="0" destOrd="0" presId="urn:microsoft.com/office/officeart/2005/8/layout/chevron1"/>
    <dgm:cxn modelId="{6707C8B9-03A2-4FA7-A38D-62841046E754}" type="presParOf" srcId="{F9A1910A-A2C9-4382-A3D2-B664ED170EAD}" destId="{71614CE1-E6C7-4C1E-A82D-356AE4C03E2C}" srcOrd="0" destOrd="0" presId="urn:microsoft.com/office/officeart/2005/8/layout/chevron1"/>
    <dgm:cxn modelId="{7A3E21A0-9EBF-4F70-B554-E81FFC8F45B2}" type="presParOf" srcId="{F9A1910A-A2C9-4382-A3D2-B664ED170EAD}" destId="{4773010A-3EBB-4CD9-AE8C-97E32B56F15E}" srcOrd="1" destOrd="0" presId="urn:microsoft.com/office/officeart/2005/8/layout/chevron1"/>
    <dgm:cxn modelId="{071ABB59-8BB7-417F-B2D6-1D14975B69F2}" type="presParOf" srcId="{F9A1910A-A2C9-4382-A3D2-B664ED170EAD}" destId="{9005D9DC-1D67-40D6-8FE7-5E096E480D0A}" srcOrd="2" destOrd="0" presId="urn:microsoft.com/office/officeart/2005/8/layout/chevron1"/>
    <dgm:cxn modelId="{7AD5B002-8BE9-48B1-95E6-259F99814E01}" type="presParOf" srcId="{F9A1910A-A2C9-4382-A3D2-B664ED170EAD}" destId="{F123C5AB-1064-4036-98C9-1600F10DE4B7}" srcOrd="3" destOrd="0" presId="urn:microsoft.com/office/officeart/2005/8/layout/chevron1"/>
    <dgm:cxn modelId="{880D8CE4-95CF-4F9C-BEF6-BC8A03DE07B1}" type="presParOf" srcId="{F9A1910A-A2C9-4382-A3D2-B664ED170EAD}" destId="{6463F73C-DAF3-4CBD-AC26-2B702A8A9BF1}" srcOrd="4" destOrd="0" presId="urn:microsoft.com/office/officeart/2005/8/layout/chevron1"/>
    <dgm:cxn modelId="{2A90421E-54AE-4D07-B988-67DBBB9856FB}" type="presParOf" srcId="{F9A1910A-A2C9-4382-A3D2-B664ED170EAD}" destId="{6E253417-718C-454C-9ACC-1064BEAD455A}" srcOrd="5" destOrd="0" presId="urn:microsoft.com/office/officeart/2005/8/layout/chevron1"/>
    <dgm:cxn modelId="{6AD80C81-990C-42B2-9BBB-311AD1FBCE76}" type="presParOf" srcId="{F9A1910A-A2C9-4382-A3D2-B664ED170EAD}" destId="{7FE10506-7DC8-4C1B-9274-D390797A5C8B}" srcOrd="6" destOrd="0" presId="urn:microsoft.com/office/officeart/2005/8/layout/chevron1"/>
    <dgm:cxn modelId="{97A467B1-3D47-4E6B-974C-2D0DD8C162FF}" type="presParOf" srcId="{F9A1910A-A2C9-4382-A3D2-B664ED170EAD}" destId="{BF28E2D6-F66D-4808-8D06-7064C05AC87C}" srcOrd="7" destOrd="0" presId="urn:microsoft.com/office/officeart/2005/8/layout/chevron1"/>
    <dgm:cxn modelId="{7158B4D3-9DC8-449D-9CA5-11109E493BD3}" type="presParOf" srcId="{F9A1910A-A2C9-4382-A3D2-B664ED170EAD}" destId="{C44754E7-C020-4969-8C50-35919BEECB23}" srcOrd="8" destOrd="0" presId="urn:microsoft.com/office/officeart/2005/8/layout/chevron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9B6F47-AD11-4818-A138-B184DFE6F8BC}" type="doc">
      <dgm:prSet loTypeId="urn:microsoft.com/office/officeart/2005/8/layout/venn1" loCatId="relationship" qsTypeId="urn:microsoft.com/office/officeart/2005/8/quickstyle/3d2" qsCatId="3D" csTypeId="urn:microsoft.com/office/officeart/2005/8/colors/accent1_2" csCatId="accent1" phldr="1"/>
      <dgm:spPr/>
    </dgm:pt>
    <dgm:pt modelId="{D21C5DA1-9759-45DC-A196-04A625DB6FA1}">
      <dgm:prSet phldrT="[Text]" custT="1"/>
      <dgm:spPr/>
      <dgm:t>
        <a:bodyPr/>
        <a:lstStyle/>
        <a:p>
          <a:r>
            <a:rPr lang="en-US" sz="2000" dirty="0" smtClean="0">
              <a:solidFill>
                <a:schemeClr val="bg1"/>
              </a:solidFill>
              <a:effectLst>
                <a:outerShdw blurRad="38100" dist="38100" dir="2700000" algn="tl">
                  <a:srgbClr val="000000">
                    <a:alpha val="43137"/>
                  </a:srgbClr>
                </a:outerShdw>
              </a:effectLst>
            </a:rPr>
            <a:t>Microsoft SQL Server</a:t>
          </a:r>
        </a:p>
      </dgm:t>
    </dgm:pt>
    <dgm:pt modelId="{BE1F807A-EC94-40C5-8682-70838FCA5BE4}" type="parTrans" cxnId="{D60A9522-7117-474B-904C-91A8F8BEA737}">
      <dgm:prSet/>
      <dgm:spPr/>
      <dgm:t>
        <a:bodyPr/>
        <a:lstStyle/>
        <a:p>
          <a:endParaRPr lang="en-US"/>
        </a:p>
      </dgm:t>
    </dgm:pt>
    <dgm:pt modelId="{A20B1F26-A6EE-414F-A481-DE51C7479DA3}" type="sibTrans" cxnId="{D60A9522-7117-474B-904C-91A8F8BEA737}">
      <dgm:prSet/>
      <dgm:spPr/>
      <dgm:t>
        <a:bodyPr/>
        <a:lstStyle/>
        <a:p>
          <a:endParaRPr lang="en-US"/>
        </a:p>
      </dgm:t>
    </dgm:pt>
    <dgm:pt modelId="{0B2DD8B9-2185-4D3A-83DD-5377B33C5FC1}">
      <dgm:prSet phldrT="[Text]" custT="1"/>
      <dgm:spPr/>
      <dgm:t>
        <a:bodyPr/>
        <a:lstStyle/>
        <a:p>
          <a:r>
            <a:rPr lang="en-US" sz="2000" dirty="0" smtClean="0">
              <a:solidFill>
                <a:schemeClr val="bg1"/>
              </a:solidFill>
              <a:effectLst>
                <a:outerShdw blurRad="38100" dist="38100" dir="2700000" algn="tl">
                  <a:srgbClr val="000000">
                    <a:alpha val="43137"/>
                  </a:srgbClr>
                </a:outerShdw>
              </a:effectLst>
            </a:rPr>
            <a:t>Microsoft Word</a:t>
          </a:r>
        </a:p>
      </dgm:t>
    </dgm:pt>
    <dgm:pt modelId="{3111E85D-5570-44FE-8D9A-721E221518F2}" type="parTrans" cxnId="{E713141A-6D10-4E5B-8880-F90A958B90A1}">
      <dgm:prSet/>
      <dgm:spPr/>
      <dgm:t>
        <a:bodyPr/>
        <a:lstStyle/>
        <a:p>
          <a:endParaRPr lang="en-US"/>
        </a:p>
      </dgm:t>
    </dgm:pt>
    <dgm:pt modelId="{4BF2E88C-A627-4B9E-962A-49F24DBE49EF}" type="sibTrans" cxnId="{E713141A-6D10-4E5B-8880-F90A958B90A1}">
      <dgm:prSet/>
      <dgm:spPr/>
      <dgm:t>
        <a:bodyPr/>
        <a:lstStyle/>
        <a:p>
          <a:endParaRPr lang="en-US"/>
        </a:p>
      </dgm:t>
    </dgm:pt>
    <dgm:pt modelId="{A946F1C9-F987-49F4-AB8F-FBF28D6637A4}">
      <dgm:prSet phldrT="[Text]" custT="1"/>
      <dgm:spPr/>
      <dgm:t>
        <a:bodyPr/>
        <a:lstStyle/>
        <a:p>
          <a:r>
            <a:rPr lang="en-US" sz="2000" dirty="0" smtClean="0">
              <a:solidFill>
                <a:schemeClr val="bg1"/>
              </a:solidFill>
              <a:effectLst>
                <a:outerShdw blurRad="38100" dist="38100" dir="2700000" algn="tl">
                  <a:srgbClr val="000000">
                    <a:alpha val="43137"/>
                  </a:srgbClr>
                </a:outerShdw>
              </a:effectLst>
            </a:rPr>
            <a:t>Microsoft Excel</a:t>
          </a:r>
        </a:p>
      </dgm:t>
    </dgm:pt>
    <dgm:pt modelId="{FE5F87B7-ED5E-49F6-8399-82C76DE6E803}" type="parTrans" cxnId="{78AE7EE4-98B4-4D63-A34B-F77A2A9DBC7A}">
      <dgm:prSet/>
      <dgm:spPr/>
      <dgm:t>
        <a:bodyPr/>
        <a:lstStyle/>
        <a:p>
          <a:endParaRPr lang="en-US"/>
        </a:p>
      </dgm:t>
    </dgm:pt>
    <dgm:pt modelId="{C390407D-37CD-40E0-AA08-73A02B6A6196}" type="sibTrans" cxnId="{78AE7EE4-98B4-4D63-A34B-F77A2A9DBC7A}">
      <dgm:prSet/>
      <dgm:spPr/>
      <dgm:t>
        <a:bodyPr/>
        <a:lstStyle/>
        <a:p>
          <a:endParaRPr lang="en-US"/>
        </a:p>
      </dgm:t>
    </dgm:pt>
    <dgm:pt modelId="{17E7F25A-09DB-4A45-83F5-8B6756044FE4}">
      <dgm:prSet phldrT="[Text]" custT="1"/>
      <dgm:spPr/>
      <dgm:t>
        <a:bodyPr/>
        <a:lstStyle/>
        <a:p>
          <a:r>
            <a:rPr lang="en-US" sz="2000" dirty="0" smtClean="0">
              <a:solidFill>
                <a:schemeClr val="bg1"/>
              </a:solidFill>
              <a:effectLst>
                <a:outerShdw blurRad="38100" dist="38100" dir="2700000" algn="tl">
                  <a:srgbClr val="000000">
                    <a:alpha val="43137"/>
                  </a:srgbClr>
                </a:outerShdw>
              </a:effectLst>
            </a:rPr>
            <a:t>SharePoint Server</a:t>
          </a:r>
        </a:p>
      </dgm:t>
    </dgm:pt>
    <dgm:pt modelId="{381BD62D-949E-40FD-AC07-D996FAD66E52}" type="parTrans" cxnId="{EC1B0104-BCD1-47B6-8837-7EABA41E13C0}">
      <dgm:prSet/>
      <dgm:spPr/>
      <dgm:t>
        <a:bodyPr/>
        <a:lstStyle/>
        <a:p>
          <a:endParaRPr lang="en-US"/>
        </a:p>
      </dgm:t>
    </dgm:pt>
    <dgm:pt modelId="{483629B7-45F6-4C6F-92B2-FCA831D0730B}" type="sibTrans" cxnId="{EC1B0104-BCD1-47B6-8837-7EABA41E13C0}">
      <dgm:prSet/>
      <dgm:spPr/>
      <dgm:t>
        <a:bodyPr/>
        <a:lstStyle/>
        <a:p>
          <a:endParaRPr lang="en-US"/>
        </a:p>
      </dgm:t>
    </dgm:pt>
    <dgm:pt modelId="{2F5B6DB8-28C2-408A-9C09-4BC7F490A500}">
      <dgm:prSet phldrT="[Text]" custT="1"/>
      <dgm:spPr/>
      <dgm:t>
        <a:bodyPr/>
        <a:lstStyle/>
        <a:p>
          <a:r>
            <a:rPr lang="en-US" sz="2000" dirty="0" smtClean="0">
              <a:solidFill>
                <a:schemeClr val="bg1"/>
              </a:solidFill>
              <a:effectLst>
                <a:outerShdw blurRad="38100" dist="38100" dir="2700000" algn="tl">
                  <a:srgbClr val="000000">
                    <a:alpha val="43137"/>
                  </a:srgbClr>
                </a:outerShdw>
              </a:effectLst>
            </a:rPr>
            <a:t>Windows Workflow Foundation</a:t>
          </a:r>
          <a:endParaRPr lang="en-US" sz="2000" dirty="0">
            <a:solidFill>
              <a:schemeClr val="bg1"/>
            </a:solidFill>
            <a:effectLst>
              <a:outerShdw blurRad="38100" dist="38100" dir="2700000" algn="tl">
                <a:srgbClr val="000000">
                  <a:alpha val="43137"/>
                </a:srgbClr>
              </a:outerShdw>
            </a:effectLst>
          </a:endParaRPr>
        </a:p>
      </dgm:t>
    </dgm:pt>
    <dgm:pt modelId="{C89B1753-7B5F-4C9B-8BA6-5A01FF3B6DA6}" type="parTrans" cxnId="{10419B87-6F80-442B-8C24-B2D553F3598B}">
      <dgm:prSet/>
      <dgm:spPr/>
      <dgm:t>
        <a:bodyPr/>
        <a:lstStyle/>
        <a:p>
          <a:endParaRPr lang="en-US"/>
        </a:p>
      </dgm:t>
    </dgm:pt>
    <dgm:pt modelId="{6AC4FC1A-5279-4587-97E1-48F52D862314}" type="sibTrans" cxnId="{10419B87-6F80-442B-8C24-B2D553F3598B}">
      <dgm:prSet/>
      <dgm:spPr/>
      <dgm:t>
        <a:bodyPr/>
        <a:lstStyle/>
        <a:p>
          <a:endParaRPr lang="en-US"/>
        </a:p>
      </dgm:t>
    </dgm:pt>
    <dgm:pt modelId="{9C2AA7EB-D824-48E4-9FEE-46C18DD2DF9D}" type="pres">
      <dgm:prSet presAssocID="{479B6F47-AD11-4818-A138-B184DFE6F8BC}" presName="compositeShape" presStyleCnt="0">
        <dgm:presLayoutVars>
          <dgm:chMax val="7"/>
          <dgm:dir/>
          <dgm:resizeHandles val="exact"/>
        </dgm:presLayoutVars>
      </dgm:prSet>
      <dgm:spPr/>
    </dgm:pt>
    <dgm:pt modelId="{1003660A-4252-4255-9FEE-79E1BABF4AD6}" type="pres">
      <dgm:prSet presAssocID="{D21C5DA1-9759-45DC-A196-04A625DB6FA1}" presName="circ1" presStyleLbl="vennNode1" presStyleIdx="0" presStyleCnt="5" custLinFactNeighborY="-68824"/>
      <dgm:spPr/>
      <dgm:t>
        <a:bodyPr/>
        <a:lstStyle/>
        <a:p>
          <a:endParaRPr lang="en-US"/>
        </a:p>
      </dgm:t>
    </dgm:pt>
    <dgm:pt modelId="{4216E4C6-362A-4CF6-9040-1C2D05558779}" type="pres">
      <dgm:prSet presAssocID="{D21C5DA1-9759-45DC-A196-04A625DB6FA1}" presName="circ1Tx" presStyleLbl="revTx" presStyleIdx="0" presStyleCnt="0" custScaleX="79687" custScaleY="49937" custLinFactNeighborX="1866" custLinFactNeighborY="53769">
        <dgm:presLayoutVars>
          <dgm:chMax val="0"/>
          <dgm:chPref val="0"/>
          <dgm:bulletEnabled val="1"/>
        </dgm:presLayoutVars>
      </dgm:prSet>
      <dgm:spPr/>
      <dgm:t>
        <a:bodyPr/>
        <a:lstStyle/>
        <a:p>
          <a:endParaRPr lang="en-US"/>
        </a:p>
      </dgm:t>
    </dgm:pt>
    <dgm:pt modelId="{2F23B6D7-EC57-4BA0-A8A4-A201B45EF337}" type="pres">
      <dgm:prSet presAssocID="{0B2DD8B9-2185-4D3A-83DD-5377B33C5FC1}" presName="circ2" presStyleLbl="vennNode1" presStyleIdx="1" presStyleCnt="5" custLinFactNeighborX="52078" custLinFactNeighborY="-40444"/>
      <dgm:spPr/>
      <dgm:t>
        <a:bodyPr/>
        <a:lstStyle/>
        <a:p>
          <a:endParaRPr lang="en-US"/>
        </a:p>
      </dgm:t>
    </dgm:pt>
    <dgm:pt modelId="{9C3AB7D7-60E8-4B81-BC71-CA82F229234A}" type="pres">
      <dgm:prSet presAssocID="{0B2DD8B9-2185-4D3A-83DD-5377B33C5FC1}" presName="circ2Tx" presStyleLbl="revTx" presStyleIdx="0" presStyleCnt="0" custScaleX="62831" custScaleY="83622" custLinFactNeighborX="-56157" custLinFactNeighborY="-6747">
        <dgm:presLayoutVars>
          <dgm:chMax val="0"/>
          <dgm:chPref val="0"/>
          <dgm:bulletEnabled val="1"/>
        </dgm:presLayoutVars>
      </dgm:prSet>
      <dgm:spPr/>
      <dgm:t>
        <a:bodyPr/>
        <a:lstStyle/>
        <a:p>
          <a:endParaRPr lang="en-US"/>
        </a:p>
      </dgm:t>
    </dgm:pt>
    <dgm:pt modelId="{6A4B3BBF-6F79-4496-9A75-6DADF7142973}" type="pres">
      <dgm:prSet presAssocID="{A946F1C9-F987-49F4-AB8F-FBF28D6637A4}" presName="circ3" presStyleLbl="vennNode1" presStyleIdx="2" presStyleCnt="5" custLinFactNeighborX="32984" custLinFactNeighborY="19856"/>
      <dgm:spPr/>
      <dgm:t>
        <a:bodyPr/>
        <a:lstStyle/>
        <a:p>
          <a:endParaRPr lang="en-US"/>
        </a:p>
      </dgm:t>
    </dgm:pt>
    <dgm:pt modelId="{74C612E0-7539-4FEB-8671-2E4B946A96D1}" type="pres">
      <dgm:prSet presAssocID="{A946F1C9-F987-49F4-AB8F-FBF28D6637A4}" presName="circ3Tx" presStyleLbl="revTx" presStyleIdx="0" presStyleCnt="0" custScaleX="68455" custScaleY="61476" custLinFactNeighborX="-70281" custLinFactNeighborY="-32699">
        <dgm:presLayoutVars>
          <dgm:chMax val="0"/>
          <dgm:chPref val="0"/>
          <dgm:bulletEnabled val="1"/>
        </dgm:presLayoutVars>
      </dgm:prSet>
      <dgm:spPr/>
      <dgm:t>
        <a:bodyPr/>
        <a:lstStyle/>
        <a:p>
          <a:endParaRPr lang="en-US"/>
        </a:p>
      </dgm:t>
    </dgm:pt>
    <dgm:pt modelId="{5679236C-03D8-4A43-9F25-5440F0696E7A}" type="pres">
      <dgm:prSet presAssocID="{17E7F25A-09DB-4A45-83F5-8B6756044FE4}" presName="circ4" presStyleLbl="vennNode1" presStyleIdx="3" presStyleCnt="5" custLinFactNeighborX="-28379" custLinFactNeighborY="15654"/>
      <dgm:spPr/>
      <dgm:t>
        <a:bodyPr/>
        <a:lstStyle/>
        <a:p>
          <a:endParaRPr lang="en-US"/>
        </a:p>
      </dgm:t>
    </dgm:pt>
    <dgm:pt modelId="{867B5F44-2690-4916-A4EE-6755911EFB6E}" type="pres">
      <dgm:prSet presAssocID="{17E7F25A-09DB-4A45-83F5-8B6756044FE4}" presName="circ4Tx" presStyleLbl="revTx" presStyleIdx="0" presStyleCnt="0" custScaleX="69813" custScaleY="61476" custLinFactNeighborX="75162" custLinFactNeighborY="-38466">
        <dgm:presLayoutVars>
          <dgm:chMax val="0"/>
          <dgm:chPref val="0"/>
          <dgm:bulletEnabled val="1"/>
        </dgm:presLayoutVars>
      </dgm:prSet>
      <dgm:spPr/>
      <dgm:t>
        <a:bodyPr/>
        <a:lstStyle/>
        <a:p>
          <a:endParaRPr lang="en-US"/>
        </a:p>
      </dgm:t>
    </dgm:pt>
    <dgm:pt modelId="{A0DA5745-B0D5-43C6-B546-FF8AF021BFBD}" type="pres">
      <dgm:prSet presAssocID="{2F5B6DB8-28C2-408A-9C09-4BC7F490A500}" presName="circ5" presStyleLbl="vennNode1" presStyleIdx="4" presStyleCnt="5" custLinFactNeighborX="-56716" custLinFactNeighborY="-44645"/>
      <dgm:spPr/>
    </dgm:pt>
    <dgm:pt modelId="{6808875C-02AD-4799-96A1-461F9C708FB4}" type="pres">
      <dgm:prSet presAssocID="{2F5B6DB8-28C2-408A-9C09-4BC7F490A500}" presName="circ5Tx" presStyleLbl="revTx" presStyleIdx="0" presStyleCnt="0" custScaleX="70136" custScaleY="54786" custLinFactNeighborX="50307" custLinFactNeighborY="-18281">
        <dgm:presLayoutVars>
          <dgm:chMax val="0"/>
          <dgm:chPref val="0"/>
          <dgm:bulletEnabled val="1"/>
        </dgm:presLayoutVars>
      </dgm:prSet>
      <dgm:spPr/>
      <dgm:t>
        <a:bodyPr/>
        <a:lstStyle/>
        <a:p>
          <a:endParaRPr lang="en-US"/>
        </a:p>
      </dgm:t>
    </dgm:pt>
  </dgm:ptLst>
  <dgm:cxnLst>
    <dgm:cxn modelId="{D60A9522-7117-474B-904C-91A8F8BEA737}" srcId="{479B6F47-AD11-4818-A138-B184DFE6F8BC}" destId="{D21C5DA1-9759-45DC-A196-04A625DB6FA1}" srcOrd="0" destOrd="0" parTransId="{BE1F807A-EC94-40C5-8682-70838FCA5BE4}" sibTransId="{A20B1F26-A6EE-414F-A481-DE51C7479DA3}"/>
    <dgm:cxn modelId="{B3017495-F73D-4828-A53D-05B914C2BDF6}" type="presOf" srcId="{2F5B6DB8-28C2-408A-9C09-4BC7F490A500}" destId="{6808875C-02AD-4799-96A1-461F9C708FB4}" srcOrd="0" destOrd="0" presId="urn:microsoft.com/office/officeart/2005/8/layout/venn1"/>
    <dgm:cxn modelId="{78AE7EE4-98B4-4D63-A34B-F77A2A9DBC7A}" srcId="{479B6F47-AD11-4818-A138-B184DFE6F8BC}" destId="{A946F1C9-F987-49F4-AB8F-FBF28D6637A4}" srcOrd="2" destOrd="0" parTransId="{FE5F87B7-ED5E-49F6-8399-82C76DE6E803}" sibTransId="{C390407D-37CD-40E0-AA08-73A02B6A6196}"/>
    <dgm:cxn modelId="{10419B87-6F80-442B-8C24-B2D553F3598B}" srcId="{479B6F47-AD11-4818-A138-B184DFE6F8BC}" destId="{2F5B6DB8-28C2-408A-9C09-4BC7F490A500}" srcOrd="4" destOrd="0" parTransId="{C89B1753-7B5F-4C9B-8BA6-5A01FF3B6DA6}" sibTransId="{6AC4FC1A-5279-4587-97E1-48F52D862314}"/>
    <dgm:cxn modelId="{BA821C7D-4016-4325-9520-F895BD0A3D9B}" type="presOf" srcId="{17E7F25A-09DB-4A45-83F5-8B6756044FE4}" destId="{867B5F44-2690-4916-A4EE-6755911EFB6E}" srcOrd="0" destOrd="0" presId="urn:microsoft.com/office/officeart/2005/8/layout/venn1"/>
    <dgm:cxn modelId="{E713141A-6D10-4E5B-8880-F90A958B90A1}" srcId="{479B6F47-AD11-4818-A138-B184DFE6F8BC}" destId="{0B2DD8B9-2185-4D3A-83DD-5377B33C5FC1}" srcOrd="1" destOrd="0" parTransId="{3111E85D-5570-44FE-8D9A-721E221518F2}" sibTransId="{4BF2E88C-A627-4B9E-962A-49F24DBE49EF}"/>
    <dgm:cxn modelId="{0CF5F9FB-3ABE-48CE-B01C-885C68E5BBCB}" type="presOf" srcId="{0B2DD8B9-2185-4D3A-83DD-5377B33C5FC1}" destId="{9C3AB7D7-60E8-4B81-BC71-CA82F229234A}" srcOrd="0" destOrd="0" presId="urn:microsoft.com/office/officeart/2005/8/layout/venn1"/>
    <dgm:cxn modelId="{E4F81BC6-1DB3-4013-A1F7-22B58960D6BC}" type="presOf" srcId="{D21C5DA1-9759-45DC-A196-04A625DB6FA1}" destId="{4216E4C6-362A-4CF6-9040-1C2D05558779}" srcOrd="0" destOrd="0" presId="urn:microsoft.com/office/officeart/2005/8/layout/venn1"/>
    <dgm:cxn modelId="{CA6E7E8F-262E-4B36-9920-A5452ED8DB6F}" type="presOf" srcId="{479B6F47-AD11-4818-A138-B184DFE6F8BC}" destId="{9C2AA7EB-D824-48E4-9FEE-46C18DD2DF9D}" srcOrd="0" destOrd="0" presId="urn:microsoft.com/office/officeart/2005/8/layout/venn1"/>
    <dgm:cxn modelId="{EC1B0104-BCD1-47B6-8837-7EABA41E13C0}" srcId="{479B6F47-AD11-4818-A138-B184DFE6F8BC}" destId="{17E7F25A-09DB-4A45-83F5-8B6756044FE4}" srcOrd="3" destOrd="0" parTransId="{381BD62D-949E-40FD-AC07-D996FAD66E52}" sibTransId="{483629B7-45F6-4C6F-92B2-FCA831D0730B}"/>
    <dgm:cxn modelId="{A12DD243-6AEE-4B43-9C6F-E5FD750ACFB5}" type="presOf" srcId="{A946F1C9-F987-49F4-AB8F-FBF28D6637A4}" destId="{74C612E0-7539-4FEB-8671-2E4B946A96D1}" srcOrd="0" destOrd="0" presId="urn:microsoft.com/office/officeart/2005/8/layout/venn1"/>
    <dgm:cxn modelId="{4DFA6C93-AB1B-4763-A452-0FB062534CFD}" type="presParOf" srcId="{9C2AA7EB-D824-48E4-9FEE-46C18DD2DF9D}" destId="{1003660A-4252-4255-9FEE-79E1BABF4AD6}" srcOrd="0" destOrd="0" presId="urn:microsoft.com/office/officeart/2005/8/layout/venn1"/>
    <dgm:cxn modelId="{608C14CC-7EFD-4124-9ACF-BEDF489048CD}" type="presParOf" srcId="{9C2AA7EB-D824-48E4-9FEE-46C18DD2DF9D}" destId="{4216E4C6-362A-4CF6-9040-1C2D05558779}" srcOrd="1" destOrd="0" presId="urn:microsoft.com/office/officeart/2005/8/layout/venn1"/>
    <dgm:cxn modelId="{470127EE-8A00-4F5F-AB2B-D5CF006DF093}" type="presParOf" srcId="{9C2AA7EB-D824-48E4-9FEE-46C18DD2DF9D}" destId="{2F23B6D7-EC57-4BA0-A8A4-A201B45EF337}" srcOrd="2" destOrd="0" presId="urn:microsoft.com/office/officeart/2005/8/layout/venn1"/>
    <dgm:cxn modelId="{C4F5DFD2-A424-4F26-BC5B-C7385C1EBA86}" type="presParOf" srcId="{9C2AA7EB-D824-48E4-9FEE-46C18DD2DF9D}" destId="{9C3AB7D7-60E8-4B81-BC71-CA82F229234A}" srcOrd="3" destOrd="0" presId="urn:microsoft.com/office/officeart/2005/8/layout/venn1"/>
    <dgm:cxn modelId="{50BC2C96-6E71-4741-8353-D6BF21C15D15}" type="presParOf" srcId="{9C2AA7EB-D824-48E4-9FEE-46C18DD2DF9D}" destId="{6A4B3BBF-6F79-4496-9A75-6DADF7142973}" srcOrd="4" destOrd="0" presId="urn:microsoft.com/office/officeart/2005/8/layout/venn1"/>
    <dgm:cxn modelId="{ED23B3EB-9F83-4EC2-8626-843F2E4C59E7}" type="presParOf" srcId="{9C2AA7EB-D824-48E4-9FEE-46C18DD2DF9D}" destId="{74C612E0-7539-4FEB-8671-2E4B946A96D1}" srcOrd="5" destOrd="0" presId="urn:microsoft.com/office/officeart/2005/8/layout/venn1"/>
    <dgm:cxn modelId="{EEA2C52C-EB3B-46D1-B352-6AA43A36C915}" type="presParOf" srcId="{9C2AA7EB-D824-48E4-9FEE-46C18DD2DF9D}" destId="{5679236C-03D8-4A43-9F25-5440F0696E7A}" srcOrd="6" destOrd="0" presId="urn:microsoft.com/office/officeart/2005/8/layout/venn1"/>
    <dgm:cxn modelId="{C8500B85-89CE-405E-B990-E035299CB6EE}" type="presParOf" srcId="{9C2AA7EB-D824-48E4-9FEE-46C18DD2DF9D}" destId="{867B5F44-2690-4916-A4EE-6755911EFB6E}" srcOrd="7" destOrd="0" presId="urn:microsoft.com/office/officeart/2005/8/layout/venn1"/>
    <dgm:cxn modelId="{5CA986DE-DC39-4EA1-AF81-342157EAFCC3}" type="presParOf" srcId="{9C2AA7EB-D824-48E4-9FEE-46C18DD2DF9D}" destId="{A0DA5745-B0D5-43C6-B546-FF8AF021BFBD}" srcOrd="8" destOrd="0" presId="urn:microsoft.com/office/officeart/2005/8/layout/venn1"/>
    <dgm:cxn modelId="{6916D2B7-DE6E-4A95-91E7-1084DCAB218C}" type="presParOf" srcId="{9C2AA7EB-D824-48E4-9FEE-46C18DD2DF9D}" destId="{6808875C-02AD-4799-96A1-461F9C708FB4}" srcOrd="9" destOrd="0" presId="urn:microsoft.com/office/officeart/2005/8/layout/venn1"/>
  </dgm:cxnLst>
  <dgm:bg/>
  <dgm:whole/>
  <dgm:extLst>
    <a:ext uri="http://schemas.microsoft.com/office/drawing/2008/diagram">
      <dsp:dataModelExt xmlns="" xmlns:dsp="http://schemas.microsoft.com/office/drawing/2008/diagram" xmlns:a="http://schemas.openxmlformats.org/drawingml/2006/main" xmlns:dgm="http://schemas.openxmlformats.org/drawingml/2006/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D288DE-1997-481C-B4AF-63281ECF881E}">
      <dsp:nvSpPr>
        <dsp:cNvPr id="0" name=""/>
        <dsp:cNvSpPr/>
      </dsp:nvSpPr>
      <dsp:spPr>
        <a:xfrm>
          <a:off x="891" y="0"/>
          <a:ext cx="1599042" cy="2664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effectLst>
                <a:outerShdw blurRad="38100" dist="38100" dir="2700000" algn="tl">
                  <a:srgbClr val="000000">
                    <a:alpha val="43137"/>
                  </a:srgbClr>
                </a:outerShdw>
              </a:effectLst>
              <a:latin typeface="+mj-lt"/>
              <a:cs typeface="Arial" pitchFamily="34" charset="0"/>
            </a:rPr>
            <a:t>Core  Computer Science</a:t>
          </a: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dsp:txBody>
      <dsp:txXfrm>
        <a:off x="891" y="0"/>
        <a:ext cx="1599042" cy="2664809"/>
      </dsp:txXfrm>
    </dsp:sp>
    <dsp:sp modelId="{B8A37E08-9FC9-4BDB-9A1F-97BC329946FE}">
      <dsp:nvSpPr>
        <dsp:cNvPr id="0" name=""/>
        <dsp:cNvSpPr/>
      </dsp:nvSpPr>
      <dsp:spPr>
        <a:xfrm>
          <a:off x="2062698" y="0"/>
          <a:ext cx="1586454" cy="2664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effectLst>
                <a:outerShdw blurRad="38100" dist="38100" dir="2700000" algn="tl">
                  <a:srgbClr val="000000">
                    <a:alpha val="43137"/>
                  </a:srgbClr>
                </a:outerShdw>
              </a:effectLst>
              <a:latin typeface="+mj-lt"/>
              <a:cs typeface="Arial" pitchFamily="34" charset="0"/>
            </a:rPr>
            <a:t>Earth, Energy &amp;</a:t>
          </a:r>
          <a:br>
            <a:rPr lang="en-US" sz="1600" b="1" kern="1200" dirty="0" smtClean="0">
              <a:solidFill>
                <a:schemeClr val="bg1"/>
              </a:solidFill>
              <a:effectLst>
                <a:outerShdw blurRad="38100" dist="38100" dir="2700000" algn="tl">
                  <a:srgbClr val="000000">
                    <a:alpha val="43137"/>
                  </a:srgbClr>
                </a:outerShdw>
              </a:effectLst>
              <a:latin typeface="+mj-lt"/>
              <a:cs typeface="Arial" pitchFamily="34" charset="0"/>
            </a:rPr>
          </a:br>
          <a:r>
            <a:rPr lang="en-US" sz="1600" b="1" kern="1200" dirty="0" smtClean="0">
              <a:solidFill>
                <a:schemeClr val="bg1"/>
              </a:solidFill>
              <a:effectLst>
                <a:outerShdw blurRad="38100" dist="38100" dir="2700000" algn="tl">
                  <a:srgbClr val="000000">
                    <a:alpha val="43137"/>
                  </a:srgbClr>
                </a:outerShdw>
              </a:effectLst>
              <a:latin typeface="+mj-lt"/>
              <a:cs typeface="Arial" pitchFamily="34" charset="0"/>
            </a:rPr>
            <a:t>Environment</a:t>
          </a: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dsp:txBody>
      <dsp:txXfrm>
        <a:off x="2062698" y="0"/>
        <a:ext cx="1586454" cy="2664809"/>
      </dsp:txXfrm>
    </dsp:sp>
    <dsp:sp modelId="{831AA79F-B7E1-4096-A21F-666ECB7E6D8F}">
      <dsp:nvSpPr>
        <dsp:cNvPr id="0" name=""/>
        <dsp:cNvSpPr/>
      </dsp:nvSpPr>
      <dsp:spPr>
        <a:xfrm>
          <a:off x="4111916" y="0"/>
          <a:ext cx="1674131" cy="2664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effectLst>
                <a:outerShdw blurRad="38100" dist="38100" dir="2700000" algn="tl">
                  <a:srgbClr val="000000">
                    <a:alpha val="43137"/>
                  </a:srgbClr>
                </a:outerShdw>
              </a:effectLst>
              <a:latin typeface="+mj-lt"/>
              <a:cs typeface="Arial" pitchFamily="34" charset="0"/>
            </a:rPr>
            <a:t>Education &amp; Scholarly Communication</a:t>
          </a: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r>
            <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rPr>
            <a:t> </a:t>
          </a: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dsp:txBody>
      <dsp:txXfrm>
        <a:off x="4111916" y="0"/>
        <a:ext cx="1674131" cy="2664809"/>
      </dsp:txXfrm>
    </dsp:sp>
    <dsp:sp modelId="{C6CC447D-4777-44AA-BB27-425FE1D1D2FF}">
      <dsp:nvSpPr>
        <dsp:cNvPr id="0" name=""/>
        <dsp:cNvSpPr/>
      </dsp:nvSpPr>
      <dsp:spPr>
        <a:xfrm>
          <a:off x="6248812" y="0"/>
          <a:ext cx="1446495" cy="2664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effectLst>
                <a:outerShdw blurRad="38100" dist="38100" dir="2700000" algn="tl">
                  <a:srgbClr val="000000">
                    <a:alpha val="43137"/>
                  </a:srgbClr>
                </a:outerShdw>
              </a:effectLst>
              <a:latin typeface="+mj-lt"/>
              <a:cs typeface="Arial" pitchFamily="34" charset="0"/>
            </a:rPr>
            <a:t>Health &amp; Wellbeing</a:t>
          </a: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smtClean="0">
            <a:solidFill>
              <a:schemeClr val="bg1"/>
            </a:solidFill>
            <a:effectLst>
              <a:outerShdw blurRad="38100" dist="38100" dir="2700000" algn="tl">
                <a:srgbClr val="000000">
                  <a:alpha val="43137"/>
                </a:srgbClr>
              </a:outerShdw>
            </a:effectLst>
            <a:latin typeface="+mj-lt"/>
            <a:cs typeface="Arial" pitchFamily="34" charset="0"/>
          </a:endParaRPr>
        </a:p>
        <a:p>
          <a:pPr lvl="0" algn="ctr" defTabSz="711200">
            <a:lnSpc>
              <a:spcPct val="90000"/>
            </a:lnSpc>
            <a:spcBef>
              <a:spcPct val="0"/>
            </a:spcBef>
            <a:spcAft>
              <a:spcPct val="35000"/>
            </a:spcAft>
          </a:pPr>
          <a:endParaRPr lang="en-US" sz="1400" b="1" kern="1200" dirty="0">
            <a:solidFill>
              <a:schemeClr val="bg1"/>
            </a:solidFill>
            <a:effectLst>
              <a:outerShdw blurRad="38100" dist="38100" dir="2700000" algn="tl">
                <a:srgbClr val="000000">
                  <a:alpha val="43137"/>
                </a:srgbClr>
              </a:outerShdw>
            </a:effectLst>
            <a:latin typeface="+mj-lt"/>
            <a:cs typeface="Arial" pitchFamily="34" charset="0"/>
          </a:endParaRPr>
        </a:p>
      </dsp:txBody>
      <dsp:txXfrm>
        <a:off x="6248812" y="0"/>
        <a:ext cx="1446495" cy="26648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614CE1-E6C7-4C1E-A82D-356AE4C03E2C}">
      <dsp:nvSpPr>
        <dsp:cNvPr id="0" name=""/>
        <dsp:cNvSpPr/>
      </dsp:nvSpPr>
      <dsp:spPr>
        <a:xfrm>
          <a:off x="1934" y="341411"/>
          <a:ext cx="1721941" cy="6887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effectLst>
                <a:outerShdw blurRad="38100" dist="38100" dir="2700000" algn="tl">
                  <a:srgbClr val="000000">
                    <a:alpha val="43137"/>
                  </a:srgbClr>
                </a:outerShdw>
              </a:effectLst>
              <a:latin typeface="+mn-lt"/>
            </a:rPr>
            <a:t>Data Acquisition and Modeling</a:t>
          </a:r>
          <a:endParaRPr lang="en-US" sz="1300" b="1" kern="1200" dirty="0">
            <a:effectLst>
              <a:outerShdw blurRad="38100" dist="38100" dir="2700000" algn="tl">
                <a:srgbClr val="000000">
                  <a:alpha val="43137"/>
                </a:srgbClr>
              </a:outerShdw>
            </a:effectLst>
            <a:latin typeface="+mn-lt"/>
          </a:endParaRPr>
        </a:p>
      </dsp:txBody>
      <dsp:txXfrm>
        <a:off x="1934" y="341411"/>
        <a:ext cx="1721941" cy="688776"/>
      </dsp:txXfrm>
    </dsp:sp>
    <dsp:sp modelId="{9005D9DC-1D67-40D6-8FE7-5E096E480D0A}">
      <dsp:nvSpPr>
        <dsp:cNvPr id="0" name=""/>
        <dsp:cNvSpPr/>
      </dsp:nvSpPr>
      <dsp:spPr>
        <a:xfrm>
          <a:off x="1551682" y="341411"/>
          <a:ext cx="1721941" cy="6887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effectLst>
                <a:outerShdw blurRad="38100" dist="38100" dir="2700000" algn="tl">
                  <a:srgbClr val="000000">
                    <a:alpha val="43137"/>
                  </a:srgbClr>
                </a:outerShdw>
              </a:effectLst>
              <a:latin typeface="+mn-lt"/>
            </a:rPr>
            <a:t>Collaboration and Visualization</a:t>
          </a:r>
          <a:endParaRPr lang="en-US" sz="1300" b="1" kern="1200" dirty="0">
            <a:effectLst>
              <a:outerShdw blurRad="38100" dist="38100" dir="2700000" algn="tl">
                <a:srgbClr val="000000">
                  <a:alpha val="43137"/>
                </a:srgbClr>
              </a:outerShdw>
            </a:effectLst>
            <a:latin typeface="+mn-lt"/>
          </a:endParaRPr>
        </a:p>
      </dsp:txBody>
      <dsp:txXfrm>
        <a:off x="1551682" y="341411"/>
        <a:ext cx="1721941" cy="688776"/>
      </dsp:txXfrm>
    </dsp:sp>
    <dsp:sp modelId="{6463F73C-DAF3-4CBD-AC26-2B702A8A9BF1}">
      <dsp:nvSpPr>
        <dsp:cNvPr id="0" name=""/>
        <dsp:cNvSpPr/>
      </dsp:nvSpPr>
      <dsp:spPr>
        <a:xfrm>
          <a:off x="3101429" y="341411"/>
          <a:ext cx="1721941" cy="6887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effectLst>
                <a:outerShdw blurRad="38100" dist="38100" dir="2700000" algn="tl">
                  <a:srgbClr val="000000">
                    <a:alpha val="43137"/>
                  </a:srgbClr>
                </a:outerShdw>
              </a:effectLst>
              <a:latin typeface="+mn-lt"/>
            </a:rPr>
            <a:t>Analysis and Data Mining</a:t>
          </a:r>
          <a:endParaRPr lang="en-US" sz="1300" b="1" kern="1200" dirty="0">
            <a:effectLst>
              <a:outerShdw blurRad="38100" dist="38100" dir="2700000" algn="tl">
                <a:srgbClr val="000000">
                  <a:alpha val="43137"/>
                </a:srgbClr>
              </a:outerShdw>
            </a:effectLst>
            <a:latin typeface="+mn-lt"/>
          </a:endParaRPr>
        </a:p>
      </dsp:txBody>
      <dsp:txXfrm>
        <a:off x="3101429" y="341411"/>
        <a:ext cx="1721941" cy="688776"/>
      </dsp:txXfrm>
    </dsp:sp>
    <dsp:sp modelId="{7FE10506-7DC8-4C1B-9274-D390797A5C8B}">
      <dsp:nvSpPr>
        <dsp:cNvPr id="0" name=""/>
        <dsp:cNvSpPr/>
      </dsp:nvSpPr>
      <dsp:spPr>
        <a:xfrm>
          <a:off x="4651176" y="341411"/>
          <a:ext cx="1721941" cy="6887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effectLst>
                <a:outerShdw blurRad="38100" dist="38100" dir="2700000" algn="tl">
                  <a:srgbClr val="000000">
                    <a:alpha val="43137"/>
                  </a:srgbClr>
                </a:outerShdw>
              </a:effectLst>
              <a:latin typeface="+mn-lt"/>
            </a:rPr>
            <a:t>Disseminate and Share</a:t>
          </a:r>
          <a:endParaRPr lang="en-US" sz="1300" b="1" kern="1200" dirty="0">
            <a:effectLst>
              <a:outerShdw blurRad="38100" dist="38100" dir="2700000" algn="tl">
                <a:srgbClr val="000000">
                  <a:alpha val="43137"/>
                </a:srgbClr>
              </a:outerShdw>
            </a:effectLst>
            <a:latin typeface="+mn-lt"/>
          </a:endParaRPr>
        </a:p>
      </dsp:txBody>
      <dsp:txXfrm>
        <a:off x="4651176" y="341411"/>
        <a:ext cx="1721941" cy="688776"/>
      </dsp:txXfrm>
    </dsp:sp>
    <dsp:sp modelId="{C44754E7-C020-4969-8C50-35919BEECB23}">
      <dsp:nvSpPr>
        <dsp:cNvPr id="0" name=""/>
        <dsp:cNvSpPr/>
      </dsp:nvSpPr>
      <dsp:spPr>
        <a:xfrm>
          <a:off x="6200923" y="341411"/>
          <a:ext cx="1721941" cy="688776"/>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b="1" kern="1200" dirty="0" smtClean="0">
              <a:effectLst>
                <a:outerShdw blurRad="38100" dist="38100" dir="2700000" algn="tl">
                  <a:srgbClr val="000000">
                    <a:alpha val="43137"/>
                  </a:srgbClr>
                </a:outerShdw>
              </a:effectLst>
              <a:latin typeface="+mn-lt"/>
            </a:rPr>
            <a:t>Archiving and Preservation</a:t>
          </a:r>
          <a:endParaRPr lang="en-US" sz="1300" b="1" kern="1200" dirty="0">
            <a:effectLst>
              <a:outerShdw blurRad="38100" dist="38100" dir="2700000" algn="tl">
                <a:srgbClr val="000000">
                  <a:alpha val="43137"/>
                </a:srgbClr>
              </a:outerShdw>
            </a:effectLst>
            <a:latin typeface="+mn-lt"/>
          </a:endParaRPr>
        </a:p>
      </dsp:txBody>
      <dsp:txXfrm>
        <a:off x="6200923" y="341411"/>
        <a:ext cx="1721941" cy="68877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03660A-4252-4255-9FEE-79E1BABF4AD6}">
      <dsp:nvSpPr>
        <dsp:cNvPr id="0" name=""/>
        <dsp:cNvSpPr/>
      </dsp:nvSpPr>
      <dsp:spPr>
        <a:xfrm>
          <a:off x="3484664" y="182502"/>
          <a:ext cx="1626869" cy="162687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4216E4C6-362A-4CF6-9040-1C2D05558779}">
      <dsp:nvSpPr>
        <dsp:cNvPr id="0" name=""/>
        <dsp:cNvSpPr/>
      </dsp:nvSpPr>
      <dsp:spPr>
        <a:xfrm>
          <a:off x="3581399" y="838201"/>
          <a:ext cx="1503828" cy="5454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effectLst>
                <a:outerShdw blurRad="38100" dist="38100" dir="2700000" algn="tl">
                  <a:srgbClr val="000000">
                    <a:alpha val="43137"/>
                  </a:srgbClr>
                </a:outerShdw>
              </a:effectLst>
            </a:rPr>
            <a:t>Microsoft SQL Server</a:t>
          </a:r>
        </a:p>
      </dsp:txBody>
      <dsp:txXfrm>
        <a:off x="3581399" y="838201"/>
        <a:ext cx="1503828" cy="545475"/>
      </dsp:txXfrm>
    </dsp:sp>
    <dsp:sp modelId="{2F23B6D7-EC57-4BA0-A8A4-A201B45EF337}">
      <dsp:nvSpPr>
        <dsp:cNvPr id="0" name=""/>
        <dsp:cNvSpPr/>
      </dsp:nvSpPr>
      <dsp:spPr>
        <a:xfrm>
          <a:off x="4950766" y="1093689"/>
          <a:ext cx="1626869" cy="162687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9C3AB7D7-60E8-4B81-BC71-CA82F229234A}">
      <dsp:nvSpPr>
        <dsp:cNvPr id="0" name=""/>
        <dsp:cNvSpPr/>
      </dsp:nvSpPr>
      <dsp:spPr>
        <a:xfrm>
          <a:off x="5224188" y="1435476"/>
          <a:ext cx="1063065" cy="99116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effectLst>
                <a:outerShdw blurRad="38100" dist="38100" dir="2700000" algn="tl">
                  <a:srgbClr val="000000">
                    <a:alpha val="43137"/>
                  </a:srgbClr>
                </a:outerShdw>
              </a:effectLst>
            </a:rPr>
            <a:t>Microsoft Word</a:t>
          </a:r>
        </a:p>
      </dsp:txBody>
      <dsp:txXfrm>
        <a:off x="5224188" y="1435476"/>
        <a:ext cx="1063065" cy="991164"/>
      </dsp:txXfrm>
    </dsp:sp>
    <dsp:sp modelId="{6A4B3BBF-6F79-4496-9A75-6DADF7142973}">
      <dsp:nvSpPr>
        <dsp:cNvPr id="0" name=""/>
        <dsp:cNvSpPr/>
      </dsp:nvSpPr>
      <dsp:spPr>
        <a:xfrm>
          <a:off x="4403910" y="2802599"/>
          <a:ext cx="1626869" cy="162687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74C612E0-7539-4FEB-8671-2E4B946A96D1}">
      <dsp:nvSpPr>
        <dsp:cNvPr id="0" name=""/>
        <dsp:cNvSpPr/>
      </dsp:nvSpPr>
      <dsp:spPr>
        <a:xfrm>
          <a:off x="4677341" y="3281083"/>
          <a:ext cx="1158220" cy="728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effectLst>
                <a:outerShdw blurRad="38100" dist="38100" dir="2700000" algn="tl">
                  <a:srgbClr val="000000">
                    <a:alpha val="43137"/>
                  </a:srgbClr>
                </a:outerShdw>
              </a:effectLst>
            </a:rPr>
            <a:t>Microsoft Excel</a:t>
          </a:r>
        </a:p>
      </dsp:txBody>
      <dsp:txXfrm>
        <a:off x="4677341" y="3281083"/>
        <a:ext cx="1158220" cy="728669"/>
      </dsp:txXfrm>
    </dsp:sp>
    <dsp:sp modelId="{5679236C-03D8-4A43-9F25-5440F0696E7A}">
      <dsp:nvSpPr>
        <dsp:cNvPr id="0" name=""/>
        <dsp:cNvSpPr/>
      </dsp:nvSpPr>
      <dsp:spPr>
        <a:xfrm>
          <a:off x="2640334" y="2734238"/>
          <a:ext cx="1626869" cy="162687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867B5F44-2690-4916-A4EE-6755911EFB6E}">
      <dsp:nvSpPr>
        <dsp:cNvPr id="0" name=""/>
        <dsp:cNvSpPr/>
      </dsp:nvSpPr>
      <dsp:spPr>
        <a:xfrm>
          <a:off x="2831731" y="3212728"/>
          <a:ext cx="1181197" cy="7286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effectLst>
                <a:outerShdw blurRad="38100" dist="38100" dir="2700000" algn="tl">
                  <a:srgbClr val="000000">
                    <a:alpha val="43137"/>
                  </a:srgbClr>
                </a:outerShdw>
              </a:effectLst>
            </a:rPr>
            <a:t>SharePoint Server</a:t>
          </a:r>
        </a:p>
      </dsp:txBody>
      <dsp:txXfrm>
        <a:off x="2831731" y="3212728"/>
        <a:ext cx="1181197" cy="728669"/>
      </dsp:txXfrm>
    </dsp:sp>
    <dsp:sp modelId="{A0DA5745-B0D5-43C6-B546-FF8AF021BFBD}">
      <dsp:nvSpPr>
        <dsp:cNvPr id="0" name=""/>
        <dsp:cNvSpPr/>
      </dsp:nvSpPr>
      <dsp:spPr>
        <a:xfrm>
          <a:off x="1943107" y="1025344"/>
          <a:ext cx="1626869" cy="162687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6808875C-02AD-4799-96A1-461F9C708FB4}">
      <dsp:nvSpPr>
        <dsp:cNvPr id="0" name=""/>
        <dsp:cNvSpPr/>
      </dsp:nvSpPr>
      <dsp:spPr>
        <a:xfrm>
          <a:off x="2148167" y="1469660"/>
          <a:ext cx="1186662" cy="6493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effectLst>
                <a:outerShdw blurRad="38100" dist="38100" dir="2700000" algn="tl">
                  <a:srgbClr val="000000">
                    <a:alpha val="43137"/>
                  </a:srgbClr>
                </a:outerShdw>
              </a:effectLst>
            </a:rPr>
            <a:t>Windows Workflow Foundation</a:t>
          </a:r>
          <a:endParaRPr lang="en-US" sz="2000" kern="1200" dirty="0">
            <a:solidFill>
              <a:schemeClr val="bg1"/>
            </a:solidFill>
            <a:effectLst>
              <a:outerShdw blurRad="38100" dist="38100" dir="2700000" algn="tl">
                <a:srgbClr val="000000">
                  <a:alpha val="43137"/>
                </a:srgbClr>
              </a:outerShdw>
            </a:effectLst>
          </a:endParaRPr>
        </a:p>
      </dsp:txBody>
      <dsp:txXfrm>
        <a:off x="2148167" y="1469660"/>
        <a:ext cx="1186662" cy="6493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628" cy="464820"/>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1185" y="2"/>
            <a:ext cx="3037628" cy="464820"/>
          </a:xfrm>
          <a:prstGeom prst="rect">
            <a:avLst/>
          </a:prstGeom>
        </p:spPr>
        <p:txBody>
          <a:bodyPr vert="horz" lIns="91650" tIns="45825" rIns="91650" bIns="45825" rtlCol="0"/>
          <a:lstStyle>
            <a:lvl1pPr algn="r">
              <a:defRPr sz="1200"/>
            </a:lvl1pPr>
          </a:lstStyle>
          <a:p>
            <a:fld id="{622BB480-31DA-4E7A-A6FB-A9BE051A5E66}" type="datetimeFigureOut">
              <a:rPr lang="en-US" smtClean="0"/>
              <a:pPr/>
              <a:t>7/22/09</a:t>
            </a:fld>
            <a:endParaRPr lang="en-US"/>
          </a:p>
        </p:txBody>
      </p:sp>
      <p:sp>
        <p:nvSpPr>
          <p:cNvPr id="4" name="Footer Placeholder 3"/>
          <p:cNvSpPr>
            <a:spLocks noGrp="1"/>
          </p:cNvSpPr>
          <p:nvPr>
            <p:ph type="ftr" sz="quarter" idx="2"/>
          </p:nvPr>
        </p:nvSpPr>
        <p:spPr>
          <a:xfrm>
            <a:off x="2" y="8829989"/>
            <a:ext cx="3037628" cy="464820"/>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1185" y="8829989"/>
            <a:ext cx="3037628" cy="464820"/>
          </a:xfrm>
          <a:prstGeom prst="rect">
            <a:avLst/>
          </a:prstGeom>
        </p:spPr>
        <p:txBody>
          <a:bodyPr vert="horz" lIns="91650" tIns="45825" rIns="91650" bIns="45825" rtlCol="0" anchor="b"/>
          <a:lstStyle>
            <a:lvl1pPr algn="r">
              <a:defRPr sz="1200"/>
            </a:lvl1pPr>
          </a:lstStyle>
          <a:p>
            <a:fld id="{182BC2CC-2600-44CA-B9B6-CCEFB2B13E6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9" y="2"/>
            <a:ext cx="3037840" cy="464820"/>
          </a:xfrm>
          <a:prstGeom prst="rect">
            <a:avLst/>
          </a:prstGeom>
        </p:spPr>
        <p:txBody>
          <a:bodyPr vert="horz" lIns="93172" tIns="46586" rIns="93172" bIns="46586" rtlCol="0"/>
          <a:lstStyle>
            <a:lvl1pPr algn="r">
              <a:defRPr sz="1200"/>
            </a:lvl1pPr>
          </a:lstStyle>
          <a:p>
            <a:fld id="{C17E5DD0-BF71-435E-A99F-8D4025820C4E}" type="datetimeFigureOut">
              <a:rPr lang="en-US" smtClean="0"/>
              <a:pPr/>
              <a:t>7/22/09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8"/>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2" tIns="46586" rIns="93172" bIns="46586" rtlCol="0" anchor="b"/>
          <a:lstStyle>
            <a:lvl1pPr algn="r">
              <a:defRPr sz="1200"/>
            </a:lvl1pPr>
          </a:lstStyle>
          <a:p>
            <a:fld id="{DC1D7485-AE8C-482D-A7D6-9FFB000FEA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1D7485-AE8C-482D-A7D6-9FFB000FEA4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0000"/>
              </a:lnSpc>
            </a:pPr>
            <a:r>
              <a:rPr lang="en-US" dirty="0" smtClean="0"/>
              <a:t>1970: D.Phil. in Theoretical Physics, Oxford, UK</a:t>
            </a:r>
          </a:p>
          <a:p>
            <a:pPr>
              <a:lnSpc>
                <a:spcPct val="100000"/>
              </a:lnSpc>
            </a:pPr>
            <a:r>
              <a:rPr lang="en-US" dirty="0" smtClean="0"/>
              <a:t>Research at Caltech, CERN, MIT and IBM Research</a:t>
            </a:r>
          </a:p>
          <a:p>
            <a:pPr>
              <a:lnSpc>
                <a:spcPct val="100000"/>
              </a:lnSpc>
            </a:pPr>
            <a:r>
              <a:rPr lang="en-US" dirty="0" smtClean="0"/>
              <a:t>1974 -1985: Professor in Physics at Southampton</a:t>
            </a:r>
          </a:p>
          <a:p>
            <a:pPr>
              <a:lnSpc>
                <a:spcPct val="100000"/>
              </a:lnSpc>
            </a:pPr>
            <a:r>
              <a:rPr lang="en-US" dirty="0" smtClean="0"/>
              <a:t>1985 – 1999: Professor of Parallel Computing in Electronics and Computer Science at Southampton</a:t>
            </a:r>
          </a:p>
          <a:p>
            <a:pPr>
              <a:lnSpc>
                <a:spcPct val="100000"/>
              </a:lnSpc>
            </a:pPr>
            <a:r>
              <a:rPr lang="en-US" dirty="0" smtClean="0"/>
              <a:t>1994 – 1999: Head of Electronics and Computer Science </a:t>
            </a:r>
          </a:p>
          <a:p>
            <a:pPr>
              <a:lnSpc>
                <a:spcPct val="100000"/>
              </a:lnSpc>
            </a:pPr>
            <a:r>
              <a:rPr lang="en-US" dirty="0" smtClean="0"/>
              <a:t>1999 – 2001: Dean of Engineering</a:t>
            </a:r>
          </a:p>
          <a:p>
            <a:pPr>
              <a:lnSpc>
                <a:spcPct val="100000"/>
              </a:lnSpc>
            </a:pPr>
            <a:r>
              <a:rPr lang="en-US" dirty="0" smtClean="0"/>
              <a:t>1996 – 2001: Director of Southampton Innovations Ltd.</a:t>
            </a:r>
          </a:p>
          <a:p>
            <a:pPr>
              <a:lnSpc>
                <a:spcPct val="100000"/>
              </a:lnSpc>
            </a:pPr>
            <a:r>
              <a:rPr lang="en-US" dirty="0" smtClean="0"/>
              <a:t>2001 – 2005: Director of UK e-Science Program for the UK Office of Science and Technology</a:t>
            </a:r>
          </a:p>
          <a:p>
            <a:pPr>
              <a:lnSpc>
                <a:spcPct val="100000"/>
              </a:lnSpc>
            </a:pPr>
            <a:r>
              <a:rPr lang="en-US" dirty="0" smtClean="0"/>
              <a:t>2005 – present: Corporate Vice President for Microsoft External Research </a:t>
            </a:r>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fontAlgn="ctr"/>
            <a:r>
              <a:rPr lang="en-US" i="1" dirty="0" smtClean="0"/>
              <a:t>Microsoft External Research Core Computer Science</a:t>
            </a:r>
            <a:r>
              <a:rPr lang="en-US" dirty="0" smtClean="0"/>
              <a:t> advances the state of the art in computer and computational sciences, focusing on ground-breaking research that is high-impact and disruptive.</a:t>
            </a:r>
          </a:p>
          <a:p>
            <a:r>
              <a:rPr lang="en-US" dirty="0" smtClean="0"/>
              <a:t> </a:t>
            </a:r>
          </a:p>
          <a:p>
            <a:pPr fontAlgn="ctr"/>
            <a:r>
              <a:rPr lang="en-US" i="1" dirty="0" smtClean="0"/>
              <a:t>Microsoft External Research Earth, Energy and Environment</a:t>
            </a:r>
            <a:r>
              <a:rPr lang="en-US" dirty="0" smtClean="0"/>
              <a:t> applies technology to improve our understanding of the world around us enabling insights into highly complex domains such as energy efficiency, climate modeling and oceanography. </a:t>
            </a:r>
          </a:p>
          <a:p>
            <a:r>
              <a:rPr lang="en-US" dirty="0" smtClean="0"/>
              <a:t> </a:t>
            </a:r>
          </a:p>
          <a:p>
            <a:pPr fontAlgn="ctr"/>
            <a:r>
              <a:rPr lang="en-US" i="1" dirty="0" smtClean="0"/>
              <a:t>Microsoft External Research Education and Scholarly Communication</a:t>
            </a:r>
            <a:r>
              <a:rPr lang="en-US" dirty="0" smtClean="0"/>
              <a:t> efforts are focused on the academic community’s use of technology on a daily basis to conduct research and how to better teach higher education students around the world.  </a:t>
            </a:r>
          </a:p>
          <a:p>
            <a:r>
              <a:rPr lang="en-US" dirty="0" smtClean="0"/>
              <a:t> </a:t>
            </a:r>
          </a:p>
          <a:p>
            <a:pPr fontAlgn="ctr"/>
            <a:r>
              <a:rPr lang="en-US" i="1" dirty="0" smtClean="0"/>
              <a:t>Microsoft External Researching Health and Wellbeing</a:t>
            </a:r>
            <a:r>
              <a:rPr lang="en-US" dirty="0" smtClean="0"/>
              <a:t> is helping researchers explore technologies that advance healthcare solutions and empower people to make better choices about their health. </a:t>
            </a:r>
          </a:p>
          <a:p>
            <a:pPr>
              <a:spcBef>
                <a:spcPct val="0"/>
              </a:spcBef>
              <a:spcAft>
                <a:spcPts val="345"/>
              </a:spcAft>
            </a:pPr>
            <a:endParaRPr lang="en-US" dirty="0" smtClean="0"/>
          </a:p>
        </p:txBody>
      </p:sp>
      <p:sp>
        <p:nvSpPr>
          <p:cNvPr id="327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29858" fontAlgn="base">
              <a:spcBef>
                <a:spcPct val="0"/>
              </a:spcBef>
              <a:spcAft>
                <a:spcPct val="0"/>
              </a:spcAft>
              <a:defRPr/>
            </a:pPr>
            <a:endParaRPr lang="en-US" dirty="0" smtClean="0"/>
          </a:p>
        </p:txBody>
      </p:sp>
      <p:sp>
        <p:nvSpPr>
          <p:cNvPr id="3277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29858" fontAlgn="base">
              <a:spcBef>
                <a:spcPct val="0"/>
              </a:spcBef>
              <a:spcAft>
                <a:spcPct val="0"/>
              </a:spcAft>
              <a:defRPr/>
            </a:pPr>
            <a:fld id="{5E467E42-08AD-432F-8C52-4B97090DB498}" type="datetime8">
              <a:rPr lang="en-US"/>
              <a:pPr defTabSz="929858" fontAlgn="base">
                <a:spcBef>
                  <a:spcPct val="0"/>
                </a:spcBef>
                <a:spcAft>
                  <a:spcPct val="0"/>
                </a:spcAft>
                <a:defRPr/>
              </a:pPr>
              <a:t>7/22/09 14:25</a:t>
            </a:fld>
            <a:endParaRPr lang="en-US" dirty="0"/>
          </a:p>
        </p:txBody>
      </p:sp>
      <p:sp>
        <p:nvSpPr>
          <p:cNvPr id="3277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29858" fontAlgn="base">
              <a:spcBef>
                <a:spcPct val="0"/>
              </a:spcBef>
              <a:spcAft>
                <a:spcPct val="0"/>
              </a:spcAft>
              <a:defRPr/>
            </a:pPr>
            <a:r>
              <a:rPr lang="en-US" dirty="0"/>
              <a:t>© 2007 Microsoft Corporation. All rights reserved. Microsoft, Windows, Windows Vista and other product names are or may be registered trademarks and/or trademarks in the U.S. and/or other countries.</a:t>
            </a:r>
          </a:p>
          <a:p>
            <a:pPr defTabSz="929858" fontAlgn="base">
              <a:spcBef>
                <a:spcPct val="0"/>
              </a:spcBef>
              <a:spcAft>
                <a:spcPct val="0"/>
              </a:spcAft>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a:p>
            <a:pPr defTabSz="929858" fontAlgn="base">
              <a:spcBef>
                <a:spcPct val="0"/>
              </a:spcBef>
              <a:spcAft>
                <a:spcPct val="0"/>
              </a:spcAft>
              <a:defRPr/>
            </a:pPr>
            <a:endParaRPr lang="en-US" dirty="0"/>
          </a:p>
        </p:txBody>
      </p:sp>
      <p:sp>
        <p:nvSpPr>
          <p:cNvPr id="32775"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9858" fontAlgn="base">
              <a:spcBef>
                <a:spcPct val="0"/>
              </a:spcBef>
              <a:spcAft>
                <a:spcPct val="0"/>
              </a:spcAft>
              <a:defRPr/>
            </a:pPr>
            <a:fld id="{A7F723ED-FE36-4E0F-9861-5F4E7D79995A}" type="slidenum">
              <a:rPr lang="en-US"/>
              <a:pPr defTabSz="929858" fontAlgn="base">
                <a:spcBef>
                  <a:spcPct val="0"/>
                </a:spcBef>
                <a:spcAft>
                  <a:spcPct val="0"/>
                </a:spcAft>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912" fontAlgn="base">
              <a:lnSpc>
                <a:spcPct val="90000"/>
              </a:lnSpc>
              <a:spcBef>
                <a:spcPct val="30000"/>
              </a:spcBef>
              <a:spcAft>
                <a:spcPts val="339"/>
              </a:spcAft>
              <a:defRPr/>
            </a:pPr>
            <a:endParaRPr lang="en-US" sz="900" dirty="0" smtClean="0">
              <a:latin typeface="Segoe" pitchFamily="34" charset="0"/>
            </a:endParaRPr>
          </a:p>
          <a:p>
            <a:pPr defTabSz="914912" fontAlgn="base">
              <a:lnSpc>
                <a:spcPct val="90000"/>
              </a:lnSpc>
              <a:spcBef>
                <a:spcPct val="30000"/>
              </a:spcBef>
              <a:spcAft>
                <a:spcPts val="339"/>
              </a:spcAft>
              <a:defRPr/>
            </a:pPr>
            <a:endParaRPr lang="en-US" sz="900" dirty="0" smtClean="0">
              <a:latin typeface="Segoe"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17">
              <a:defRPr/>
            </a:pPr>
            <a:r>
              <a:rPr lang="en-US" dirty="0" smtClean="0"/>
              <a:t>The free Microsoft Live Service Plug in for Moodle allows educators, students and institutions simple, direct access to their </a:t>
            </a:r>
            <a:r>
              <a:rPr lang="en-US" dirty="0" err="1" smtClean="0"/>
              <a:t>Live@Edu</a:t>
            </a:r>
            <a:r>
              <a:rPr lang="en-US" dirty="0" smtClean="0"/>
              <a:t> email, calendar, MSN buddy lists, and MSN Alerts from within the Moodle learning management platform, using one user name and password to log in to both. </a:t>
            </a:r>
          </a:p>
          <a:p>
            <a:pPr defTabSz="931717">
              <a:defRPr/>
            </a:pPr>
            <a:endParaRPr lang="en-US" dirty="0" smtClean="0"/>
          </a:p>
          <a:p>
            <a:pPr defTabSz="931717">
              <a:defRPr/>
            </a:pPr>
            <a:r>
              <a:rPr lang="en-US" dirty="0" smtClean="0"/>
              <a:t>The Moodle learning management system is a leading learning management system used in thousands of schools and millions of students worldwide.</a:t>
            </a:r>
          </a:p>
          <a:p>
            <a:endParaRPr lang="en-US" dirty="0"/>
          </a:p>
        </p:txBody>
      </p:sp>
      <p:sp>
        <p:nvSpPr>
          <p:cNvPr id="4" name="Slide Number Placeholder 3"/>
          <p:cNvSpPr>
            <a:spLocks noGrp="1"/>
          </p:cNvSpPr>
          <p:nvPr>
            <p:ph type="sldNum" sz="quarter" idx="10"/>
          </p:nvPr>
        </p:nvSpPr>
        <p:spPr/>
        <p:txBody>
          <a:bodyPr/>
          <a:lstStyle/>
          <a:p>
            <a:fld id="{D70BE900-2AAA-46F9-844F-67AEDFDEF8CA}"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1D7485-AE8C-482D-A7D6-9FFB000FEA4F}"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hyperlink" Target="http://creativecommons.org/licenses/by/3.0/us/"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3" Type="http://schemas.openxmlformats.org/officeDocument/2006/relationships/hyperlink" Target="http://creativecommons.org/licenses/by/3.0/us/"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0600"/>
            <a:ext cx="7772400" cy="1470025"/>
          </a:xfrm>
        </p:spPr>
        <p:txBody>
          <a:bodyPr/>
          <a:lstStyle>
            <a:lvl1pPr algn="r">
              <a:defRPr sz="3600" b="1"/>
            </a:lvl1pPr>
          </a:lstStyle>
          <a:p>
            <a:r>
              <a:rPr lang="en-US" smtClean="0"/>
              <a:t>Click to edit Master title style</a:t>
            </a:r>
            <a:endParaRPr lang="en-US" dirty="0"/>
          </a:p>
        </p:txBody>
      </p:sp>
      <p:sp>
        <p:nvSpPr>
          <p:cNvPr id="3" name="Subtitle 2"/>
          <p:cNvSpPr>
            <a:spLocks noGrp="1"/>
          </p:cNvSpPr>
          <p:nvPr>
            <p:ph type="subTitle" idx="1"/>
          </p:nvPr>
        </p:nvSpPr>
        <p:spPr>
          <a:xfrm>
            <a:off x="2743200" y="2590800"/>
            <a:ext cx="64008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pic>
        <p:nvPicPr>
          <p:cNvPr id="7" name="Picture 6" descr="Picture1.png"/>
          <p:cNvPicPr>
            <a:picLocks noChangeAspect="1"/>
          </p:cNvPicPr>
          <p:nvPr/>
        </p:nvPicPr>
        <p:blipFill>
          <a:blip r:embed="rId2" cstate="print"/>
          <a:stretch>
            <a:fillRect/>
          </a:stretch>
        </p:blipFill>
        <p:spPr>
          <a:xfrm>
            <a:off x="0" y="5171657"/>
            <a:ext cx="9144000" cy="1686343"/>
          </a:xfrm>
          <a:prstGeom prst="rect">
            <a:avLst/>
          </a:prstGeom>
        </p:spPr>
      </p:pic>
      <p:pic>
        <p:nvPicPr>
          <p:cNvPr id="8" name="Picture 7" descr="Picture1.png"/>
          <p:cNvPicPr>
            <a:picLocks noChangeAspect="1"/>
          </p:cNvPicPr>
          <p:nvPr/>
        </p:nvPicPr>
        <p:blipFill>
          <a:blip r:embed="rId2" cstate="print"/>
          <a:stretch>
            <a:fillRect/>
          </a:stretch>
        </p:blipFill>
        <p:spPr>
          <a:xfrm>
            <a:off x="0" y="5171657"/>
            <a:ext cx="9144000" cy="1686343"/>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12"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14"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9" name="Title 1"/>
          <p:cNvSpPr>
            <a:spLocks noGrp="1"/>
          </p:cNvSpPr>
          <p:nvPr>
            <p:ph type="title"/>
          </p:nvPr>
        </p:nvSpPr>
        <p:spPr>
          <a:xfrm>
            <a:off x="228600" y="152400"/>
            <a:ext cx="8686800" cy="762000"/>
          </a:xfrm>
        </p:spPr>
        <p:txBody>
          <a:bodyPr/>
          <a:lstStyle>
            <a:lvl1pPr>
              <a:defRPr sz="28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8"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362075"/>
          </a:xfrm>
        </p:spPr>
        <p:txBody>
          <a:bodyPr anchor="b"/>
          <a:lstStyle>
            <a:lvl1pPr algn="ctr">
              <a:defRPr sz="4000" b="1"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4267200"/>
            <a:ext cx="7772400" cy="1500187"/>
          </a:xfrm>
        </p:spPr>
        <p:txBody>
          <a:bodyPr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a:buNone/>
              <a:defRPr sz="4000" b="1" cap="none" spc="0" baseline="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mj-lt"/>
              </a:defRPr>
            </a:lvl1pPr>
          </a:lstStyle>
          <a:p>
            <a:fld id="{704CAED1-1FA9-4569-9762-0F32B15C6546}" type="datetimeFigureOut">
              <a:rPr lang="en-US" smtClean="0"/>
              <a:pPr/>
              <a:t>7/22/09</a:t>
            </a:fld>
            <a:endParaRPr lang="en-US"/>
          </a:p>
        </p:txBody>
      </p:sp>
      <p:sp>
        <p:nvSpPr>
          <p:cNvPr id="5" name="Footer Placeholder 4"/>
          <p:cNvSpPr>
            <a:spLocks noGrp="1"/>
          </p:cNvSpPr>
          <p:nvPr>
            <p:ph type="ftr" sz="quarter" idx="11"/>
          </p:nvPr>
        </p:nvSpPr>
        <p:spPr/>
        <p:txBody>
          <a:bodyPr/>
          <a:lstStyle>
            <a:lvl1pPr>
              <a:defRPr>
                <a:latin typeface="+mj-lt"/>
              </a:defRPr>
            </a:lvl1pPr>
          </a:lstStyle>
          <a:p>
            <a:endParaRPr lang="en-US"/>
          </a:p>
        </p:txBody>
      </p:sp>
      <p:sp>
        <p:nvSpPr>
          <p:cNvPr id="6" name="Slide Number Placeholder 5"/>
          <p:cNvSpPr>
            <a:spLocks noGrp="1"/>
          </p:cNvSpPr>
          <p:nvPr>
            <p:ph type="sldNum" sz="quarter" idx="12"/>
          </p:nvPr>
        </p:nvSpPr>
        <p:spPr/>
        <p:txBody>
          <a:bodyPr/>
          <a:lstStyle>
            <a:lvl1pPr>
              <a:defRPr>
                <a:latin typeface="+mj-lt"/>
              </a:defRPr>
            </a:lvl1pPr>
          </a:lstStyle>
          <a:p>
            <a:fld id="{9E0FC87C-86CD-4135-9511-463A0DF518F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12"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14"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
        <p:nvSpPr>
          <p:cNvPr id="9" name="Title 1"/>
          <p:cNvSpPr>
            <a:spLocks noGrp="1"/>
          </p:cNvSpPr>
          <p:nvPr>
            <p:ph type="title"/>
          </p:nvPr>
        </p:nvSpPr>
        <p:spPr>
          <a:xfrm>
            <a:off x="228600" y="152400"/>
            <a:ext cx="8686800" cy="762000"/>
          </a:xfrm>
        </p:spPr>
        <p:txBody>
          <a:bodyPr/>
          <a:lstStyle>
            <a:lvl1pPr>
              <a:defRPr sz="3200" b="1">
                <a:solidFill>
                  <a:schemeClr val="tx2"/>
                </a:solidFill>
                <a:effectLst>
                  <a:innerShdw blurRad="114300">
                    <a:prstClr val="black"/>
                  </a:innerShdw>
                </a:effectLst>
                <a:latin typeface="+mn-lt"/>
              </a:defRPr>
            </a:lvl1pPr>
          </a:lstStyle>
          <a:p>
            <a:r>
              <a:rPr lang="en-US" smtClean="0"/>
              <a:t>Click to edit Master title style</a:t>
            </a:r>
            <a:endParaRPr lang="en-US" dirty="0"/>
          </a:p>
        </p:txBody>
      </p:sp>
      <p:pic>
        <p:nvPicPr>
          <p:cNvPr id="6" name="Picture 5" descr="license.img"/>
          <p:cNvPicPr>
            <a:picLocks/>
          </p:cNvPicPr>
          <p:nvPr userDrawn="1"/>
        </p:nvPicPr>
        <p:blipFill>
          <a:blip r:embed="rId2" cstate="print"/>
          <a:stretch>
            <a:fillRect/>
          </a:stretch>
        </p:blipFill>
        <p:spPr>
          <a:xfrm>
            <a:off x="76200" y="6117336"/>
            <a:ext cx="804672" cy="283464"/>
          </a:xfrm>
          <a:prstGeom prst="rect">
            <a:avLst/>
          </a:prstGeom>
        </p:spPr>
      </p:pic>
      <p:sp>
        <p:nvSpPr>
          <p:cNvPr id="7" name="TextBox 6"/>
          <p:cNvSpPr txBox="1"/>
          <p:nvPr userDrawn="1"/>
        </p:nvSpPr>
        <p:spPr>
          <a:xfrm>
            <a:off x="914400" y="6019800"/>
            <a:ext cx="3505200" cy="430887"/>
          </a:xfrm>
          <a:prstGeom prst="rect">
            <a:avLst/>
          </a:prstGeom>
          <a:noFill/>
        </p:spPr>
        <p:txBody>
          <a:bodyPr vert="horz" wrap="square" rtlCol="0">
            <a:spAutoFit/>
          </a:bodyPr>
          <a:lstStyle/>
          <a:p>
            <a:r>
              <a:rPr lang="en-US" sz="1100" dirty="0" smtClean="0"/>
              <a:t>This work is licensed under a </a:t>
            </a:r>
            <a:r>
              <a:rPr lang="en-US" sz="1100" dirty="0" smtClean="0">
                <a:hlinkClick r:id="rId3"/>
              </a:rPr>
              <a:t>Creative Commons Attribution 3.0 United States License</a:t>
            </a:r>
            <a:r>
              <a:rPr lang="en-US" sz="1100" dirty="0" smtClean="0"/>
              <a:t>.</a:t>
            </a:r>
            <a:endParaRPr lang="en-US" sz="1100"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pic>
        <p:nvPicPr>
          <p:cNvPr id="5" name="Picture 4" descr="license.img"/>
          <p:cNvPicPr>
            <a:picLocks/>
          </p:cNvPicPr>
          <p:nvPr userDrawn="1"/>
        </p:nvPicPr>
        <p:blipFill>
          <a:blip r:embed="rId2" cstate="print"/>
          <a:stretch>
            <a:fillRect/>
          </a:stretch>
        </p:blipFill>
        <p:spPr>
          <a:xfrm>
            <a:off x="76200" y="6117336"/>
            <a:ext cx="804672" cy="283464"/>
          </a:xfrm>
          <a:prstGeom prst="rect">
            <a:avLst/>
          </a:prstGeom>
        </p:spPr>
      </p:pic>
      <p:sp>
        <p:nvSpPr>
          <p:cNvPr id="6" name="TextBox 5"/>
          <p:cNvSpPr txBox="1"/>
          <p:nvPr userDrawn="1"/>
        </p:nvSpPr>
        <p:spPr>
          <a:xfrm>
            <a:off x="914400" y="6019800"/>
            <a:ext cx="3505200" cy="430887"/>
          </a:xfrm>
          <a:prstGeom prst="rect">
            <a:avLst/>
          </a:prstGeom>
          <a:noFill/>
        </p:spPr>
        <p:txBody>
          <a:bodyPr vert="horz" wrap="square" rtlCol="0">
            <a:spAutoFit/>
          </a:bodyPr>
          <a:lstStyle/>
          <a:p>
            <a:r>
              <a:rPr lang="en-US" sz="1100" dirty="0" smtClean="0"/>
              <a:t>This work is licensed under a </a:t>
            </a:r>
            <a:r>
              <a:rPr lang="en-US" sz="1100" dirty="0" smtClean="0">
                <a:hlinkClick r:id="rId3"/>
              </a:rPr>
              <a:t>Creative Commons Attribution 3.0 United States License</a:t>
            </a:r>
            <a:r>
              <a:rPr lang="en-US" sz="1100" dirty="0" smtClean="0"/>
              <a:t>.</a:t>
            </a:r>
            <a:endParaRPr lang="en-US" sz="1100"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04CAED1-1FA9-4569-9762-0F32B15C6546}" type="datetimeFigureOut">
              <a:rPr lang="en-US" smtClean="0"/>
              <a:pPr/>
              <a:t>7/22/09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E0FC87C-86CD-4135-9511-463A0DF518F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image" Target="../media/image1.png"/><Relationship Id="rId19" Type="http://schemas.openxmlformats.org/officeDocument/2006/relationships/hyperlink" Target="http://creativecommons.org/licenses/by/3.0/us/" TargetMode="Externa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9200" y="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704CAED1-1FA9-4569-9762-0F32B15C6546}" type="datetimeFigureOut">
              <a:rPr lang="en-US" smtClean="0"/>
              <a:pPr/>
              <a:t>7/22/09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9E0FC87C-86CD-4135-9511-463A0DF518FB}" type="slidenum">
              <a:rPr lang="en-US" smtClean="0"/>
              <a:pPr/>
              <a:t>‹#›</a:t>
            </a:fld>
            <a:endParaRPr lang="en-US"/>
          </a:p>
        </p:txBody>
      </p:sp>
      <p:pic>
        <p:nvPicPr>
          <p:cNvPr id="7" name="Picture 6" descr="license.img"/>
          <p:cNvPicPr>
            <a:picLocks/>
          </p:cNvPicPr>
          <p:nvPr userDrawn="1"/>
        </p:nvPicPr>
        <p:blipFill>
          <a:blip r:embed="rId18" cstate="print"/>
          <a:stretch>
            <a:fillRect/>
          </a:stretch>
        </p:blipFill>
        <p:spPr>
          <a:xfrm>
            <a:off x="76200" y="6117336"/>
            <a:ext cx="804672" cy="283464"/>
          </a:xfrm>
          <a:prstGeom prst="rect">
            <a:avLst/>
          </a:prstGeom>
        </p:spPr>
      </p:pic>
      <p:sp>
        <p:nvSpPr>
          <p:cNvPr id="8" name="TextBox 7"/>
          <p:cNvSpPr txBox="1"/>
          <p:nvPr userDrawn="1"/>
        </p:nvSpPr>
        <p:spPr>
          <a:xfrm>
            <a:off x="914400" y="6019800"/>
            <a:ext cx="3505200" cy="430887"/>
          </a:xfrm>
          <a:prstGeom prst="rect">
            <a:avLst/>
          </a:prstGeom>
          <a:noFill/>
        </p:spPr>
        <p:txBody>
          <a:bodyPr vert="horz" wrap="square" rtlCol="0">
            <a:spAutoFit/>
          </a:bodyPr>
          <a:lstStyle/>
          <a:p>
            <a:r>
              <a:rPr lang="en-US" sz="1100" dirty="0" smtClean="0"/>
              <a:t>This work is licensed under a </a:t>
            </a:r>
            <a:r>
              <a:rPr lang="en-US" sz="1100" dirty="0" smtClean="0">
                <a:hlinkClick r:id="rId19"/>
              </a:rPr>
              <a:t>Creative Commons Attribution 3.0 United States License</a:t>
            </a:r>
            <a:r>
              <a:rPr lang="en-US" sz="1100" dirty="0" smtClean="0"/>
              <a:t>.</a:t>
            </a:r>
            <a:endParaRPr lang="en-US" sz="1100"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Lst>
  <p:transition/>
  <p:timing>
    <p:tnLst>
      <p:par>
        <p:cTn id="1" dur="indefinite" restart="never" nodeType="tmRoot"/>
      </p:par>
    </p:tnLst>
  </p:timing>
  <p:txStyles>
    <p:titleStyle>
      <a:lvl1pPr algn="ctr" rtl="0" eaLnBrk="1" fontAlgn="base" hangingPunct="1">
        <a:spcBef>
          <a:spcPct val="0"/>
        </a:spcBef>
        <a:spcAft>
          <a:spcPct val="0"/>
        </a:spcAft>
        <a:defRPr sz="3200" kern="1200">
          <a:solidFill>
            <a:schemeClr val="tx1"/>
          </a:solidFill>
          <a:effectLst/>
          <a:latin typeface="Century Gothic"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3"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3" Type="http://schemas.openxmlformats.org/officeDocument/2006/relationships/image" Target="../media/image3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36.wmf"/><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5.png"/><Relationship Id="rId5" Type="http://schemas.openxmlformats.org/officeDocument/2006/relationships/hyperlink" Target="http://www4.wiwiss.fu-berlin.de/bizer/pub/lod-datasets_2009-03-27_colored.png"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4" Type="http://schemas.openxmlformats.org/officeDocument/2006/relationships/image" Target="../media/image39.png"/><Relationship Id="rId10" Type="http://schemas.openxmlformats.org/officeDocument/2006/relationships/image" Target="../media/image45.png"/><Relationship Id="rId5" Type="http://schemas.openxmlformats.org/officeDocument/2006/relationships/image" Target="../media/image40.png"/><Relationship Id="rId7"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37.png"/><Relationship Id="rId9" Type="http://schemas.openxmlformats.org/officeDocument/2006/relationships/image" Target="../media/image44.jpeg"/><Relationship Id="rId3" Type="http://schemas.openxmlformats.org/officeDocument/2006/relationships/image" Target="../media/image38.png"/><Relationship Id="rId6"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4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4" Type="http://schemas.openxmlformats.org/officeDocument/2006/relationships/image" Target="../media/image14.gif"/><Relationship Id="rId4" Type="http://schemas.openxmlformats.org/officeDocument/2006/relationships/image" Target="../media/image5.jpeg"/><Relationship Id="rId7" Type="http://schemas.openxmlformats.org/officeDocument/2006/relationships/image" Target="../media/image8.png"/><Relationship Id="rId11"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7.png"/><Relationship Id="rId16" Type="http://schemas.openxmlformats.org/officeDocument/2006/relationships/image" Target="../media/image16.png"/><Relationship Id="rId8" Type="http://schemas.openxmlformats.org/officeDocument/2006/relationships/image" Target="../media/image9.jpeg"/><Relationship Id="rId13" Type="http://schemas.openxmlformats.org/officeDocument/2006/relationships/hyperlink" Target="http://www.rcuk.ac.uk/" TargetMode="External"/><Relationship Id="rId10" Type="http://schemas.openxmlformats.org/officeDocument/2006/relationships/image" Target="../media/image11.png"/><Relationship Id="rId5" Type="http://schemas.openxmlformats.org/officeDocument/2006/relationships/image" Target="../media/image6.jpeg"/><Relationship Id="rId15" Type="http://schemas.openxmlformats.org/officeDocument/2006/relationships/image" Target="../media/image15.png"/><Relationship Id="rId12" Type="http://schemas.openxmlformats.org/officeDocument/2006/relationships/image" Target="../media/image13.png"/><Relationship Id="rId17" Type="http://schemas.openxmlformats.org/officeDocument/2006/relationships/image" Target="../media/image17.png"/><Relationship Id="rId2" Type="http://schemas.openxmlformats.org/officeDocument/2006/relationships/notesSlide" Target="../notesSlides/notesSlide2.xml"/><Relationship Id="rId9" Type="http://schemas.openxmlformats.org/officeDocument/2006/relationships/image" Target="../media/image10.gif"/><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hyperlink" Target="http://www.sciencemag.org/cgi/content/full/323/5919/1297/F1" TargetMode="External"/><Relationship Id="rId3" Type="http://schemas.openxmlformats.org/officeDocument/2006/relationships/image" Target="../media/image1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4" Type="http://schemas.openxmlformats.org/officeDocument/2006/relationships/diagramLayout" Target="../diagrams/layout1.xml"/><Relationship Id="rId10" Type="http://schemas.openxmlformats.org/officeDocument/2006/relationships/image" Target="../media/image22.jpeg"/><Relationship Id="rId5" Type="http://schemas.openxmlformats.org/officeDocument/2006/relationships/diagramQuickStyle" Target="../diagrams/quickStyle1.xml"/><Relationship Id="rId7" Type="http://schemas.openxmlformats.org/officeDocument/2006/relationships/image" Target="../media/image19.jpeg"/><Relationship Id="rId11"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3.xml"/><Relationship Id="rId9" Type="http://schemas.openxmlformats.org/officeDocument/2006/relationships/image" Target="../media/image21.jpeg"/><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6" Type="http://schemas.microsoft.com/office/2007/relationships/diagramDrawing" Target="../diagrams/drawing2.xml"/><Relationship Id="rId4" Type="http://schemas.openxmlformats.org/officeDocument/2006/relationships/diagramQuickStyle" Target="../diagrams/quickStyle2.xml"/><Relationship Id="rId1" Type="http://schemas.openxmlformats.org/officeDocument/2006/relationships/slideLayout" Target="../slideLayouts/slideLayout4.xml"/><Relationship Id="rId2" Type="http://schemas.openxmlformats.org/officeDocument/2006/relationships/diagramData" Target="../diagrams/data2.xml"/><Relationship Id="rId3" Type="http://schemas.openxmlformats.org/officeDocument/2006/relationships/diagramLayout" Target="../diagrams/layout2.xml"/><Relationship Id="rId5"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6" Type="http://schemas.microsoft.com/office/2007/relationships/diagramDrawing" Target="../diagrams/drawing3.xml"/><Relationship Id="rId4" Type="http://schemas.openxmlformats.org/officeDocument/2006/relationships/diagramQuickStyle" Target="../diagrams/quickStyle3.xml"/><Relationship Id="rId1" Type="http://schemas.openxmlformats.org/officeDocument/2006/relationships/slideLayout" Target="../slideLayouts/slideLayout12.xml"/><Relationship Id="rId2" Type="http://schemas.openxmlformats.org/officeDocument/2006/relationships/diagramData" Target="../diagrams/data3.xml"/><Relationship Id="rId3" Type="http://schemas.openxmlformats.org/officeDocument/2006/relationships/diagramLayout" Target="../diagrams/layout3.xml"/><Relationship Id="rId5"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2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24.jpeg"/><Relationship Id="rId3" Type="http://schemas.openxmlformats.org/officeDocument/2006/relationships/image" Target="../media/image25.png"/><Relationship Id="rId5" Type="http://schemas.openxmlformats.org/officeDocument/2006/relationships/hyperlink" Target="http://ccaddin2007.codeplex.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3" Type="http://schemas.openxmlformats.org/officeDocument/2006/relationships/hyperlink" Target="http://research.microsoft.com/Zentity/"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ctrTitle"/>
          </p:nvPr>
        </p:nvSpPr>
        <p:spPr>
          <a:xfrm>
            <a:off x="990600" y="1219200"/>
            <a:ext cx="7924800" cy="1600200"/>
          </a:xfrm>
        </p:spPr>
        <p:txBody>
          <a:bodyPr/>
          <a:lstStyle/>
          <a:p>
            <a:r>
              <a:rPr lang="en-US" sz="4000" dirty="0" smtClean="0"/>
              <a:t>Enabling Academic Research:</a:t>
            </a:r>
            <a:br>
              <a:rPr lang="en-US" sz="4000" dirty="0" smtClean="0"/>
            </a:br>
            <a:r>
              <a:rPr lang="en-US" sz="3200" dirty="0" smtClean="0"/>
              <a:t>Open Research Tools and Services on Microsoft Platforms</a:t>
            </a:r>
            <a:r>
              <a:rPr lang="en-US" dirty="0" smtClean="0"/>
              <a:t/>
            </a:r>
            <a:br>
              <a:rPr lang="en-US" dirty="0" smtClean="0"/>
            </a:br>
            <a:r>
              <a:rPr lang="en-US" dirty="0" smtClean="0"/>
              <a:t/>
            </a:r>
            <a:br>
              <a:rPr lang="en-US" dirty="0" smtClean="0"/>
            </a:br>
            <a:r>
              <a:rPr lang="en-US" dirty="0" smtClean="0">
                <a:latin typeface="+mn-lt"/>
              </a:rPr>
              <a:t/>
            </a:r>
            <a:br>
              <a:rPr lang="en-US" dirty="0" smtClean="0">
                <a:latin typeface="+mn-lt"/>
              </a:rPr>
            </a:br>
            <a:endParaRPr lang="en-US" sz="4800" dirty="0">
              <a:latin typeface="+mn-lt"/>
            </a:endParaRPr>
          </a:p>
        </p:txBody>
      </p:sp>
      <p:sp>
        <p:nvSpPr>
          <p:cNvPr id="8" name="Subtitle 7"/>
          <p:cNvSpPr>
            <a:spLocks noGrp="1"/>
          </p:cNvSpPr>
          <p:nvPr>
            <p:ph type="subTitle" idx="1"/>
          </p:nvPr>
        </p:nvSpPr>
        <p:spPr>
          <a:xfrm>
            <a:off x="2743200" y="2590800"/>
            <a:ext cx="6172200" cy="1752600"/>
          </a:xfrm>
        </p:spPr>
        <p:txBody>
          <a:bodyPr/>
          <a:lstStyle/>
          <a:p>
            <a:r>
              <a:rPr lang="en-US" b="1" dirty="0" smtClean="0"/>
              <a:t>Tony Hey</a:t>
            </a:r>
          </a:p>
          <a:p>
            <a:r>
              <a:rPr lang="en-US" sz="2000" dirty="0" smtClean="0"/>
              <a:t>Corporate Vice President</a:t>
            </a:r>
          </a:p>
          <a:p>
            <a:r>
              <a:rPr lang="en-US" sz="2000" dirty="0" smtClean="0"/>
              <a:t>Microsoft External Research</a:t>
            </a:r>
            <a:endParaRPr lang="en-US" sz="2000" dirty="0"/>
          </a:p>
        </p:txBody>
      </p:sp>
      <p:sp>
        <p:nvSpPr>
          <p:cNvPr id="6" name="Rectangle 2"/>
          <p:cNvSpPr txBox="1">
            <a:spLocks noChangeArrowheads="1"/>
          </p:cNvSpPr>
          <p:nvPr/>
        </p:nvSpPr>
        <p:spPr bwMode="auto">
          <a:xfrm>
            <a:off x="199573" y="3083170"/>
            <a:ext cx="8944428" cy="1024896"/>
          </a:xfrm>
          <a:prstGeom prst="rect">
            <a:avLst/>
          </a:prstGeom>
          <a:noFill/>
          <a:ln w="9525" algn="ctr">
            <a:noFill/>
            <a:miter lim="800000"/>
            <a:headEnd/>
            <a:tailEnd/>
          </a:ln>
        </p:spPr>
        <p:txBody>
          <a:bodyPr vert="horz" wrap="square" lIns="0" tIns="0" rIns="0" bIns="0" numCol="1" anchor="b" anchorCtr="0" compatLnSpc="1">
            <a:prstTxWarp prst="textNoShape">
              <a:avLst/>
            </a:prstTxWarp>
            <a:spAutoFit/>
          </a:bodyPr>
          <a:lstStyle/>
          <a:p>
            <a:pPr algn="ctr" defTabSz="912777" eaLnBrk="0" hangingPunct="0">
              <a:lnSpc>
                <a:spcPct val="90000"/>
              </a:lnSpc>
              <a:defRPr/>
            </a:pPr>
            <a:r>
              <a:rPr lang="en-US" sz="6000" kern="0" spc="-30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Calibri" pitchFamily="34" charset="0"/>
                <a:cs typeface="Arial" charset="0"/>
              </a:rPr>
              <a:t/>
            </a:r>
            <a:br>
              <a:rPr lang="en-US" sz="6000" kern="0" spc="-30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Calibri" pitchFamily="34" charset="0"/>
                <a:cs typeface="Arial" charset="0"/>
              </a:rPr>
            </a:br>
            <a:endParaRPr lang="en-US" sz="1400" kern="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Calibri" pitchFamily="34" charset="0"/>
              <a:cs typeface="Arial" charset="0"/>
            </a:endParaRPr>
          </a:p>
        </p:txBody>
      </p:sp>
      <p:sp>
        <p:nvSpPr>
          <p:cNvPr id="9" name="Rectangle 2"/>
          <p:cNvSpPr txBox="1">
            <a:spLocks noChangeArrowheads="1"/>
          </p:cNvSpPr>
          <p:nvPr/>
        </p:nvSpPr>
        <p:spPr bwMode="auto">
          <a:xfrm>
            <a:off x="199573" y="3083169"/>
            <a:ext cx="8944428" cy="955646"/>
          </a:xfrm>
          <a:prstGeom prst="rect">
            <a:avLst/>
          </a:prstGeom>
          <a:noFill/>
          <a:ln w="9525" algn="ctr">
            <a:noFill/>
            <a:miter lim="800000"/>
            <a:headEnd/>
            <a:tailEnd/>
          </a:ln>
        </p:spPr>
        <p:txBody>
          <a:bodyPr vert="horz" wrap="square" lIns="0" tIns="0" rIns="0" bIns="0" numCol="1" anchor="b" anchorCtr="0" compatLnSpc="1">
            <a:prstTxWarp prst="textNoShape">
              <a:avLst/>
            </a:prstTxWarp>
            <a:spAutoFit/>
          </a:bodyPr>
          <a:lstStyle/>
          <a:p>
            <a:pPr algn="ctr" defTabSz="912777" eaLnBrk="0" hangingPunct="0">
              <a:lnSpc>
                <a:spcPct val="90000"/>
              </a:lnSpc>
              <a:defRPr/>
            </a:pPr>
            <a:r>
              <a:rPr lang="en-US" sz="5500" kern="0" spc="-30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t>
            </a:r>
            <a:r>
              <a:rPr lang="en-US" sz="6000" kern="0" spc="-30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
            </a:r>
            <a:br>
              <a:rPr lang="en-US" sz="6000" kern="0" spc="-30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br>
            <a:endParaRPr lang="en-US" sz="1400" kern="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81000" y="1143000"/>
            <a:ext cx="4038600" cy="5059363"/>
          </a:xfrm>
        </p:spPr>
        <p:txBody>
          <a:bodyPr/>
          <a:lstStyle/>
          <a:p>
            <a:pPr fontAlgn="auto">
              <a:spcAft>
                <a:spcPts val="0"/>
              </a:spcAft>
              <a:buFont typeface="Arial" pitchFamily="34" charset="0"/>
              <a:buChar char="•"/>
              <a:defRPr/>
            </a:pPr>
            <a:r>
              <a:rPr lang="en-US" sz="2200" dirty="0" smtClean="0"/>
              <a:t>Network analysis is of growing importance in academic, commercial, and Internet social media contexts</a:t>
            </a:r>
          </a:p>
          <a:p>
            <a:r>
              <a:rPr lang="en-US" sz="2200" dirty="0" smtClean="0"/>
              <a:t>Existing Social Network Tools are challenging for many novice users</a:t>
            </a:r>
          </a:p>
          <a:p>
            <a:r>
              <a:rPr lang="en-US" sz="2200" dirty="0" smtClean="0"/>
              <a:t>Tools like Excel are widely used</a:t>
            </a:r>
          </a:p>
          <a:p>
            <a:r>
              <a:rPr lang="en-US" sz="2200" dirty="0" smtClean="0"/>
              <a:t>Leveraging a spreadsheet as a host for Social Network Analysis lowers barriers to network data analysis and display</a:t>
            </a:r>
          </a:p>
          <a:p>
            <a:endParaRPr lang="en-US" dirty="0"/>
          </a:p>
        </p:txBody>
      </p:sp>
      <p:sp>
        <p:nvSpPr>
          <p:cNvPr id="3" name="Title 2"/>
          <p:cNvSpPr>
            <a:spLocks noGrp="1"/>
          </p:cNvSpPr>
          <p:nvPr>
            <p:ph type="title"/>
          </p:nvPr>
        </p:nvSpPr>
        <p:spPr/>
        <p:txBody>
          <a:bodyPr/>
          <a:lstStyle/>
          <a:p>
            <a:r>
              <a:rPr lang="en-US" dirty="0" smtClean="0"/>
              <a:t>Node XL</a:t>
            </a:r>
            <a:br>
              <a:rPr lang="en-US" dirty="0" smtClean="0"/>
            </a:br>
            <a:r>
              <a:rPr lang="en-US" dirty="0" smtClean="0"/>
              <a:t> </a:t>
            </a:r>
            <a:r>
              <a:rPr lang="en-US" sz="2400" dirty="0" smtClean="0">
                <a:solidFill>
                  <a:srgbClr val="1147E1"/>
                </a:solidFill>
              </a:rPr>
              <a:t>Network analysis and visualization tool</a:t>
            </a:r>
            <a:endParaRPr lang="en-US" sz="2400" dirty="0">
              <a:solidFill>
                <a:srgbClr val="1147E1"/>
              </a:solidFill>
            </a:endParaRPr>
          </a:p>
        </p:txBody>
      </p:sp>
      <p:pic>
        <p:nvPicPr>
          <p:cNvPr id="8" name="Picture 3"/>
          <p:cNvPicPr>
            <a:picLocks noChangeAspect="1" noChangeArrowheads="1"/>
          </p:cNvPicPr>
          <p:nvPr/>
        </p:nvPicPr>
        <p:blipFill>
          <a:blip r:embed="rId2" cstate="print"/>
          <a:srcRect/>
          <a:stretch>
            <a:fillRect/>
          </a:stretch>
        </p:blipFill>
        <p:spPr bwMode="auto">
          <a:xfrm>
            <a:off x="4572000" y="1295400"/>
            <a:ext cx="4482725" cy="1295400"/>
          </a:xfrm>
          <a:prstGeom prst="rect">
            <a:avLst/>
          </a:prstGeom>
          <a:noFill/>
          <a:ln w="9525">
            <a:noFill/>
            <a:miter lim="800000"/>
            <a:headEnd/>
            <a:tailEnd/>
          </a:ln>
        </p:spPr>
      </p:pic>
      <p:sp>
        <p:nvSpPr>
          <p:cNvPr id="9" name="TextBox 8"/>
          <p:cNvSpPr txBox="1"/>
          <p:nvPr/>
        </p:nvSpPr>
        <p:spPr>
          <a:xfrm>
            <a:off x="4572000" y="2590800"/>
            <a:ext cx="4419600" cy="307777"/>
          </a:xfrm>
          <a:prstGeom prst="rect">
            <a:avLst/>
          </a:prstGeom>
          <a:noFill/>
        </p:spPr>
        <p:txBody>
          <a:bodyPr wrap="square" rtlCol="0">
            <a:spAutoFit/>
          </a:bodyPr>
          <a:lstStyle/>
          <a:p>
            <a:r>
              <a:rPr lang="en-US" sz="1400" dirty="0" smtClean="0"/>
              <a:t>Leverage spreadsheet for storage of edge and vertex data</a:t>
            </a:r>
            <a:endParaRPr lang="en-US" dirty="0"/>
          </a:p>
        </p:txBody>
      </p:sp>
      <p:pic>
        <p:nvPicPr>
          <p:cNvPr id="10" name="Picture 2"/>
          <p:cNvPicPr>
            <a:picLocks noChangeAspect="1" noChangeArrowheads="1"/>
          </p:cNvPicPr>
          <p:nvPr/>
        </p:nvPicPr>
        <p:blipFill>
          <a:blip r:embed="rId3" cstate="print"/>
          <a:srcRect/>
          <a:stretch>
            <a:fillRect/>
          </a:stretch>
        </p:blipFill>
        <p:spPr bwMode="auto">
          <a:xfrm>
            <a:off x="5562600" y="3200400"/>
            <a:ext cx="3378770" cy="2693988"/>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4800600" y="3200400"/>
            <a:ext cx="1720844" cy="2743200"/>
          </a:xfrm>
          <a:prstGeom prst="rect">
            <a:avLst/>
          </a:prstGeom>
          <a:noFill/>
          <a:ln w="9525">
            <a:noFill/>
            <a:miter lim="800000"/>
            <a:headEnd/>
            <a:tailEnd/>
          </a:ln>
        </p:spPr>
      </p:pic>
      <p:sp>
        <p:nvSpPr>
          <p:cNvPr id="12" name="Rectangle 11"/>
          <p:cNvSpPr/>
          <p:nvPr/>
        </p:nvSpPr>
        <p:spPr>
          <a:xfrm>
            <a:off x="5105400" y="5943600"/>
            <a:ext cx="3810000" cy="307777"/>
          </a:xfrm>
          <a:prstGeom prst="rect">
            <a:avLst/>
          </a:prstGeom>
        </p:spPr>
        <p:txBody>
          <a:bodyPr wrap="square">
            <a:spAutoFit/>
          </a:bodyPr>
          <a:lstStyle/>
          <a:p>
            <a:r>
              <a:rPr lang="en-US" sz="1400" dirty="0" smtClean="0"/>
              <a:t>Apply dynamic filters to the data</a:t>
            </a:r>
            <a:endParaRPr lang="en-US" sz="14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1600" b="1" dirty="0" smtClean="0"/>
              <a:t>Virtual Research Environments: Tackling Global Challenges Across Scientific Disciplines</a:t>
            </a:r>
          </a:p>
          <a:p>
            <a:r>
              <a:rPr lang="en-US" sz="1600" dirty="0" smtClean="0"/>
              <a:t>Collaboration and information sharing among researchers are among the most important but challenging aspects of scientific research. </a:t>
            </a:r>
          </a:p>
          <a:p>
            <a:r>
              <a:rPr lang="en-US" sz="1600" dirty="0" smtClean="0"/>
              <a:t>In recent years, scientists have begun using “virtual research environments” to exchange information with colleagues in specific areas of study. </a:t>
            </a:r>
          </a:p>
          <a:p>
            <a:r>
              <a:rPr lang="en-US" sz="1600" dirty="0" smtClean="0"/>
              <a:t>Microsoft Research and The British Library are teaming up to build the Research Information Centre</a:t>
            </a:r>
          </a:p>
          <a:p>
            <a:r>
              <a:rPr lang="en-US" sz="1600" dirty="0" smtClean="0"/>
              <a:t>A tool that can help researchers tackle global challenges across a broad range of scientific disciplines.</a:t>
            </a:r>
            <a:endParaRPr lang="en-US" sz="1600" dirty="0"/>
          </a:p>
        </p:txBody>
      </p:sp>
      <p:sp>
        <p:nvSpPr>
          <p:cNvPr id="4" name="Title 3"/>
          <p:cNvSpPr>
            <a:spLocks noGrp="1"/>
          </p:cNvSpPr>
          <p:nvPr>
            <p:ph type="title"/>
          </p:nvPr>
        </p:nvSpPr>
        <p:spPr>
          <a:xfrm>
            <a:off x="228600" y="0"/>
            <a:ext cx="8686800" cy="762000"/>
          </a:xfrm>
        </p:spPr>
        <p:txBody>
          <a:bodyPr/>
          <a:lstStyle/>
          <a:p>
            <a:r>
              <a:rPr lang="en-US" dirty="0" smtClean="0"/>
              <a:t>Research Information Center (RIC)</a:t>
            </a:r>
            <a:endParaRPr lang="en-US" dirty="0"/>
          </a:p>
        </p:txBody>
      </p:sp>
      <p:pic>
        <p:nvPicPr>
          <p:cNvPr id="34818" name="Picture 2"/>
          <p:cNvPicPr>
            <a:picLocks noChangeAspect="1" noChangeArrowheads="1"/>
          </p:cNvPicPr>
          <p:nvPr/>
        </p:nvPicPr>
        <p:blipFill>
          <a:blip r:embed="rId2" cstate="print"/>
          <a:srcRect/>
          <a:stretch>
            <a:fillRect/>
          </a:stretch>
        </p:blipFill>
        <p:spPr bwMode="auto">
          <a:xfrm>
            <a:off x="4876800" y="838200"/>
            <a:ext cx="3064399" cy="2955925"/>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4953000" y="3962400"/>
            <a:ext cx="2981325" cy="2305050"/>
          </a:xfrm>
          <a:prstGeom prst="rect">
            <a:avLst/>
          </a:prstGeom>
          <a:no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5943600" cy="2743200"/>
          </a:xfrm>
        </p:spPr>
        <p:txBody>
          <a:bodyPr>
            <a:noAutofit/>
          </a:bodyPr>
          <a:lstStyle/>
          <a:p>
            <a:r>
              <a:rPr lang="en-US" sz="2000" dirty="0" smtClean="0"/>
              <a:t>Statistical tool used to analyze DNA of HIV from large studies of infected patients</a:t>
            </a:r>
          </a:p>
          <a:p>
            <a:r>
              <a:rPr lang="en-US" sz="2000" dirty="0" err="1" smtClean="0"/>
              <a:t>PhyloD</a:t>
            </a:r>
            <a:r>
              <a:rPr lang="en-US" sz="2000" dirty="0" smtClean="0"/>
              <a:t> was developed by Microsoft Research and has been highly impactful</a:t>
            </a:r>
          </a:p>
          <a:p>
            <a:r>
              <a:rPr lang="en-US" sz="2000" dirty="0" smtClean="0"/>
              <a:t>Small but important group of researchers</a:t>
            </a:r>
          </a:p>
          <a:p>
            <a:pPr lvl="1"/>
            <a:r>
              <a:rPr lang="en-US" sz="1800" dirty="0" smtClean="0"/>
              <a:t>100’s of HIV and </a:t>
            </a:r>
            <a:r>
              <a:rPr lang="en-US" sz="1800" dirty="0" err="1" smtClean="0"/>
              <a:t>HepC</a:t>
            </a:r>
            <a:r>
              <a:rPr lang="en-US" sz="1800" dirty="0" smtClean="0"/>
              <a:t> researchers actively use it</a:t>
            </a:r>
          </a:p>
          <a:p>
            <a:pPr lvl="1"/>
            <a:r>
              <a:rPr lang="en-US" sz="1800" dirty="0" smtClean="0"/>
              <a:t>1000’s of research communities rely on these results</a:t>
            </a:r>
          </a:p>
          <a:p>
            <a:pPr lvl="1"/>
            <a:endParaRPr lang="en-US" sz="1800" dirty="0" smtClean="0"/>
          </a:p>
        </p:txBody>
      </p:sp>
      <p:sp>
        <p:nvSpPr>
          <p:cNvPr id="3" name="Title 2"/>
          <p:cNvSpPr>
            <a:spLocks noGrp="1"/>
          </p:cNvSpPr>
          <p:nvPr>
            <p:ph type="title"/>
          </p:nvPr>
        </p:nvSpPr>
        <p:spPr>
          <a:xfrm>
            <a:off x="228600" y="0"/>
            <a:ext cx="8686800" cy="762000"/>
          </a:xfrm>
        </p:spPr>
        <p:txBody>
          <a:bodyPr/>
          <a:lstStyle/>
          <a:p>
            <a:r>
              <a:rPr lang="en-US" dirty="0" err="1" smtClean="0"/>
              <a:t>PhyloD</a:t>
            </a:r>
            <a:r>
              <a:rPr lang="en-US" dirty="0" smtClean="0"/>
              <a:t> as an Azure Service</a:t>
            </a:r>
            <a:endParaRPr lang="en-US" dirty="0"/>
          </a:p>
        </p:txBody>
      </p:sp>
      <p:pic>
        <p:nvPicPr>
          <p:cNvPr id="4" name="Picture 2" descr="C:\Users\barga\AppData\Local\Microsoft\Windows\Temporary Internet Files\Content.Outlook\H0MMPA2T\PhyloD.png"/>
          <p:cNvPicPr>
            <a:picLocks noChangeAspect="1" noChangeArrowheads="1"/>
          </p:cNvPicPr>
          <p:nvPr/>
        </p:nvPicPr>
        <p:blipFill>
          <a:blip r:embed="rId2" cstate="print"/>
          <a:srcRect/>
          <a:stretch>
            <a:fillRect/>
          </a:stretch>
        </p:blipFill>
        <p:spPr bwMode="auto">
          <a:xfrm>
            <a:off x="6248400" y="1066800"/>
            <a:ext cx="2667000" cy="1919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1"/>
          <p:cNvSpPr txBox="1">
            <a:spLocks/>
          </p:cNvSpPr>
          <p:nvPr/>
        </p:nvSpPr>
        <p:spPr bwMode="auto">
          <a:xfrm>
            <a:off x="152400" y="3733800"/>
            <a:ext cx="86868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lvl="0" indent="-342900">
              <a:spcBef>
                <a:spcPct val="20000"/>
              </a:spcBef>
              <a:buFont typeface="Arial" charset="0"/>
              <a:buChar char="•"/>
            </a:pPr>
            <a:r>
              <a:rPr lang="en-US" sz="2000" dirty="0" smtClean="0">
                <a:latin typeface="+mn-lt"/>
              </a:rPr>
              <a:t>Typical job, 10 – 20 CPU hours with extreme jobs requiring 1K – 2K CPU hours</a:t>
            </a:r>
          </a:p>
          <a:p>
            <a:pPr marL="742950" lvl="1" indent="-285750">
              <a:spcBef>
                <a:spcPct val="20000"/>
              </a:spcBef>
              <a:buFont typeface="Arial" charset="0"/>
              <a:buChar char="–"/>
            </a:pPr>
            <a:r>
              <a:rPr lang="en-US" dirty="0" smtClean="0">
                <a:latin typeface="+mn-lt"/>
              </a:rPr>
              <a:t>Very CPU efficient</a:t>
            </a:r>
          </a:p>
          <a:p>
            <a:pPr marL="742950" lvl="1" indent="-285750">
              <a:spcBef>
                <a:spcPct val="20000"/>
              </a:spcBef>
              <a:buFont typeface="Arial" charset="0"/>
              <a:buChar char="–"/>
            </a:pPr>
            <a:r>
              <a:rPr lang="en-US" dirty="0" smtClean="0">
                <a:latin typeface="+mn-lt"/>
              </a:rPr>
              <a:t>Requires a large number of test runs for a given job (1 – 10M tests)</a:t>
            </a:r>
          </a:p>
          <a:p>
            <a:pPr marL="742950" lvl="1" indent="-285750">
              <a:spcBef>
                <a:spcPct val="20000"/>
              </a:spcBef>
              <a:buFont typeface="Arial" charset="0"/>
              <a:buChar char="–"/>
            </a:pPr>
            <a:r>
              <a:rPr lang="en-US" dirty="0" smtClean="0">
                <a:latin typeface="+mn-lt"/>
              </a:rPr>
              <a:t>Highly compressed data per job ( ~100 KB per job)</a:t>
            </a:r>
          </a:p>
        </p:txBody>
      </p:sp>
      <p:sp>
        <p:nvSpPr>
          <p:cNvPr id="10" name="Rectangle 9"/>
          <p:cNvSpPr/>
          <p:nvPr/>
        </p:nvSpPr>
        <p:spPr>
          <a:xfrm>
            <a:off x="304800" y="5257800"/>
            <a:ext cx="8534400" cy="646331"/>
          </a:xfrm>
          <a:prstGeom prst="rect">
            <a:avLst/>
          </a:prstGeom>
        </p:spPr>
        <p:txBody>
          <a:bodyPr wrap="square">
            <a:spAutoFit/>
          </a:bodyPr>
          <a:lstStyle/>
          <a:p>
            <a:r>
              <a:rPr lang="en-US" b="1" dirty="0" smtClean="0">
                <a:solidFill>
                  <a:schemeClr val="tx2"/>
                </a:solidFill>
              </a:rPr>
              <a:t>Highlights Windows Azure’s potential for agile deployment of science-related services that scale</a:t>
            </a:r>
          </a:p>
        </p:txBody>
      </p:sp>
      <p:sp>
        <p:nvSpPr>
          <p:cNvPr id="11" name="Rectangle 10"/>
          <p:cNvSpPr/>
          <p:nvPr/>
        </p:nvSpPr>
        <p:spPr>
          <a:xfrm>
            <a:off x="6324600" y="3124200"/>
            <a:ext cx="2667000" cy="523220"/>
          </a:xfrm>
          <a:prstGeom prst="rect">
            <a:avLst/>
          </a:prstGeom>
        </p:spPr>
        <p:txBody>
          <a:bodyPr wrap="square">
            <a:spAutoFit/>
          </a:bodyPr>
          <a:lstStyle/>
          <a:p>
            <a:pPr algn="ctr"/>
            <a:r>
              <a:rPr lang="en-US" sz="1400" dirty="0" smtClean="0"/>
              <a:t>Cover of </a:t>
            </a:r>
            <a:r>
              <a:rPr lang="en-US" sz="1400" dirty="0" err="1" smtClean="0"/>
              <a:t>PLoS</a:t>
            </a:r>
            <a:r>
              <a:rPr lang="en-US" sz="1400" dirty="0" smtClean="0"/>
              <a:t> Biology </a:t>
            </a:r>
          </a:p>
          <a:p>
            <a:pPr algn="ctr"/>
            <a:r>
              <a:rPr lang="en-US" sz="1400" dirty="0" smtClean="0"/>
              <a:t>November 2008</a:t>
            </a:r>
            <a:endParaRPr lang="en-US" sz="1400" dirty="0"/>
          </a:p>
        </p:txBody>
      </p:sp>
      <p:sp>
        <p:nvSpPr>
          <p:cNvPr id="8" name="TextBox 7"/>
          <p:cNvSpPr txBox="1"/>
          <p:nvPr/>
        </p:nvSpPr>
        <p:spPr>
          <a:xfrm>
            <a:off x="6629400" y="6096000"/>
            <a:ext cx="2187587" cy="338554"/>
          </a:xfrm>
          <a:prstGeom prst="rect">
            <a:avLst/>
          </a:prstGeom>
          <a:noFill/>
        </p:spPr>
        <p:txBody>
          <a:bodyPr wrap="none" rtlCol="0">
            <a:spAutoFit/>
          </a:bodyPr>
          <a:lstStyle/>
          <a:p>
            <a:r>
              <a:rPr lang="en-US" sz="1600" dirty="0" smtClean="0"/>
              <a:t>Courtesy of Roger </a:t>
            </a:r>
            <a:r>
              <a:rPr lang="en-US" sz="1600" dirty="0" err="1" smtClean="0"/>
              <a:t>Barga</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792162"/>
          </a:xfrm>
        </p:spPr>
        <p:txBody>
          <a:bodyPr>
            <a:normAutofit fontScale="90000"/>
          </a:bodyPr>
          <a:lstStyle/>
          <a:p>
            <a:r>
              <a:rPr lang="en-US" sz="3600" dirty="0" smtClean="0"/>
              <a:t>Free Microsoft Live@EDU Services In Moodle</a:t>
            </a:r>
            <a:endParaRPr lang="en-US" sz="3600" dirty="0"/>
          </a:p>
        </p:txBody>
      </p:sp>
      <p:pic>
        <p:nvPicPr>
          <p:cNvPr id="12" name="Picture 11"/>
          <p:cNvPicPr/>
          <p:nvPr/>
        </p:nvPicPr>
        <p:blipFill>
          <a:blip r:embed="rId3" cstate="print"/>
          <a:srcRect/>
          <a:stretch>
            <a:fillRect/>
          </a:stretch>
        </p:blipFill>
        <p:spPr bwMode="auto">
          <a:xfrm>
            <a:off x="3124200" y="609600"/>
            <a:ext cx="5486400" cy="4191000"/>
          </a:xfrm>
          <a:prstGeom prst="rect">
            <a:avLst/>
          </a:prstGeom>
          <a:noFill/>
          <a:ln w="9525">
            <a:noFill/>
            <a:miter lim="800000"/>
            <a:headEnd/>
            <a:tailEnd/>
          </a:ln>
        </p:spPr>
      </p:pic>
      <p:sp>
        <p:nvSpPr>
          <p:cNvPr id="13" name="Content Placeholder 2"/>
          <p:cNvSpPr txBox="1">
            <a:spLocks/>
          </p:cNvSpPr>
          <p:nvPr/>
        </p:nvSpPr>
        <p:spPr>
          <a:xfrm>
            <a:off x="-152400" y="685800"/>
            <a:ext cx="3124200" cy="3505200"/>
          </a:xfrm>
          <a:prstGeom prst="rect">
            <a:avLst/>
          </a:prstGeom>
        </p:spPr>
        <p:txBody>
          <a:bodyPr vert="horz" lIns="91440" tIns="45720" rIns="91440" bIns="45720" rtlCol="0">
            <a:noAutofit/>
          </a:bodyPr>
          <a:lstStyle/>
          <a:p>
            <a:pPr marL="342900" marR="0" lvl="1" indent="-342900" algn="l"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Moodle is an Open</a:t>
            </a:r>
            <a:r>
              <a:rPr kumimoji="0" lang="en-US" b="0" i="0" u="none" strike="noStrike" kern="1200" cap="none" spc="0" normalizeH="0" noProof="0" dirty="0" smtClean="0">
                <a:ln>
                  <a:noFill/>
                </a:ln>
                <a:solidFill>
                  <a:schemeClr val="tx1"/>
                </a:solidFill>
                <a:effectLst/>
                <a:uLnTx/>
                <a:uFillTx/>
                <a:latin typeface="+mn-lt"/>
                <a:ea typeface="+mn-ea"/>
                <a:cs typeface="+mn-cs"/>
              </a:rPr>
              <a:t> Source Learning Management System used in thousands of schools worldwide</a:t>
            </a:r>
          </a:p>
          <a:p>
            <a:pPr marL="342900" marR="0" lvl="1" indent="-342900" algn="l" defTabSz="914400" rtl="0" eaLnBrk="1" fontAlgn="auto" latinLnBrk="0" hangingPunct="1">
              <a:lnSpc>
                <a:spcPct val="100000"/>
              </a:lnSpc>
              <a:spcBef>
                <a:spcPct val="20000"/>
              </a:spcBef>
              <a:spcAft>
                <a:spcPts val="0"/>
              </a:spcAft>
              <a:buClrTx/>
              <a:buSzTx/>
              <a:tabLst/>
              <a:defRPr/>
            </a:pPr>
            <a:endParaRPr lang="en-US" baseline="0" dirty="0" smtClean="0"/>
          </a:p>
          <a:p>
            <a:pPr marL="342900" marR="0" lvl="1" indent="-342900" algn="l" defTabSz="914400" rtl="0" eaLnBrk="1" fontAlgn="auto" latinLnBrk="0" hangingPunct="1">
              <a:lnSpc>
                <a:spcPct val="100000"/>
              </a:lnSpc>
              <a:spcBef>
                <a:spcPct val="20000"/>
              </a:spcBef>
              <a:spcAft>
                <a:spcPts val="0"/>
              </a:spcAft>
              <a:buClrTx/>
              <a:buSzTx/>
              <a:tabLst/>
              <a:defRPr/>
            </a:pPr>
            <a:r>
              <a:rPr lang="en-US" baseline="0" dirty="0" smtClean="0"/>
              <a:t>	Microsoft</a:t>
            </a:r>
            <a:r>
              <a:rPr lang="en-US" dirty="0" smtClean="0"/>
              <a:t> Live@EDU provides free communications, collaboration and productivity tools to teachers and students</a:t>
            </a:r>
          </a:p>
          <a:p>
            <a:pPr marL="742950" lvl="1" indent="-285750">
              <a:spcBef>
                <a:spcPct val="20000"/>
              </a:spcBef>
              <a:buFont typeface="Arial" pitchFamily="34" charset="0"/>
              <a:buChar char="–"/>
              <a:defRPr/>
            </a:pPr>
            <a:r>
              <a:rPr lang="en-US" sz="1600" dirty="0"/>
              <a:t>Email </a:t>
            </a:r>
          </a:p>
          <a:p>
            <a:pPr marL="742950" lvl="1" indent="-285750">
              <a:spcBef>
                <a:spcPct val="20000"/>
              </a:spcBef>
              <a:buFont typeface="Arial" pitchFamily="34" charset="0"/>
              <a:buChar char="–"/>
              <a:defRPr/>
            </a:pPr>
            <a:r>
              <a:rPr lang="en-US" sz="1600" dirty="0" smtClean="0"/>
              <a:t>IM</a:t>
            </a:r>
          </a:p>
          <a:p>
            <a:pPr marL="742950" lvl="1" indent="-285750">
              <a:spcBef>
                <a:spcPct val="20000"/>
              </a:spcBef>
              <a:buFont typeface="Arial" pitchFamily="34" charset="0"/>
              <a:buChar char="–"/>
              <a:defRPr/>
            </a:pPr>
            <a:r>
              <a:rPr lang="en-US" sz="1600" dirty="0" smtClean="0"/>
              <a:t>Calendaring</a:t>
            </a:r>
          </a:p>
          <a:p>
            <a:pPr marL="742950" lvl="1" indent="-285750">
              <a:spcBef>
                <a:spcPct val="20000"/>
              </a:spcBef>
              <a:buFont typeface="Arial" pitchFamily="34" charset="0"/>
              <a:buChar char="–"/>
              <a:defRPr/>
            </a:pPr>
            <a:r>
              <a:rPr lang="en-US" sz="1600" dirty="0" smtClean="0"/>
              <a:t>MSN Alerts</a:t>
            </a:r>
          </a:p>
          <a:p>
            <a:pPr marL="742950" lvl="1" indent="-285750">
              <a:spcBef>
                <a:spcPct val="20000"/>
              </a:spcBef>
              <a:buFont typeface="Arial" pitchFamily="34" charset="0"/>
              <a:buChar char="–"/>
              <a:defRPr/>
            </a:pPr>
            <a:r>
              <a:rPr lang="en-US" sz="1600" dirty="0" smtClean="0"/>
              <a:t>Bing Search</a:t>
            </a:r>
            <a:endParaRPr lang="en-US" sz="1600" dirty="0"/>
          </a:p>
          <a:p>
            <a:pPr marL="342900" marR="0" lvl="1" indent="-342900" algn="l"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Rectangle 16"/>
          <p:cNvSpPr/>
          <p:nvPr/>
        </p:nvSpPr>
        <p:spPr>
          <a:xfrm>
            <a:off x="2209800" y="4800600"/>
            <a:ext cx="6705600" cy="1015663"/>
          </a:xfrm>
          <a:prstGeom prst="rect">
            <a:avLst/>
          </a:prstGeom>
        </p:spPr>
        <p:txBody>
          <a:bodyPr wrap="square">
            <a:spAutoFit/>
          </a:bodyPr>
          <a:lstStyle/>
          <a:p>
            <a:pPr marL="342900" lvl="1" indent="-342900">
              <a:spcBef>
                <a:spcPct val="20000"/>
              </a:spcBef>
            </a:pPr>
            <a:r>
              <a:rPr lang="en-US" dirty="0" smtClean="0"/>
              <a:t>	</a:t>
            </a:r>
            <a:r>
              <a:rPr lang="en-US" sz="2000" dirty="0" smtClean="0"/>
              <a:t>The “Microsoft </a:t>
            </a:r>
            <a:r>
              <a:rPr lang="en-US" sz="2000" dirty="0"/>
              <a:t>Live@EDU Plug-In for </a:t>
            </a:r>
            <a:r>
              <a:rPr lang="en-US" sz="2000" dirty="0" smtClean="0"/>
              <a:t>Moodle” </a:t>
            </a:r>
            <a:r>
              <a:rPr lang="en-US" sz="2000" dirty="0"/>
              <a:t>enables </a:t>
            </a:r>
            <a:r>
              <a:rPr lang="en-US" sz="2000" dirty="0" smtClean="0"/>
              <a:t>these Live@EDU </a:t>
            </a:r>
            <a:r>
              <a:rPr lang="en-US" sz="2000" dirty="0"/>
              <a:t>services to be accessed via </a:t>
            </a:r>
            <a:r>
              <a:rPr lang="en-US" sz="2000" dirty="0" smtClean="0"/>
              <a:t>a </a:t>
            </a:r>
            <a:r>
              <a:rPr lang="en-US" sz="2000" u="sng" dirty="0" smtClean="0"/>
              <a:t>single </a:t>
            </a:r>
            <a:r>
              <a:rPr lang="en-US" sz="2000" u="sng" dirty="0"/>
              <a:t>sign-on</a:t>
            </a:r>
            <a:r>
              <a:rPr lang="en-US" sz="2000" dirty="0"/>
              <a:t> process </a:t>
            </a:r>
            <a:r>
              <a:rPr lang="en-US" sz="2000" dirty="0" smtClean="0"/>
              <a:t>within Moodle; and is available under the GPLv2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2" descr="http://upload.wikimedia.org/wikipedia/commons/8/89/Linking-Open-Data-diagram_2007-09.png"/>
          <p:cNvPicPr>
            <a:picLocks noChangeAspect="1" noChangeArrowheads="1"/>
          </p:cNvPicPr>
          <p:nvPr/>
        </p:nvPicPr>
        <p:blipFill>
          <a:blip r:embed="rId3" cstate="print"/>
          <a:stretch>
            <a:fillRect/>
          </a:stretch>
        </p:blipFill>
        <p:spPr bwMode="auto">
          <a:xfrm>
            <a:off x="4419600" y="2873318"/>
            <a:ext cx="4416290" cy="3375082"/>
          </a:xfrm>
          <a:prstGeom prst="roundRect">
            <a:avLst>
              <a:gd name="adj" fmla="val 16667"/>
            </a:avLst>
          </a:prstGeom>
          <a:noFill/>
          <a:ln w="9525">
            <a:noFill/>
            <a:miter lim="800000"/>
            <a:headEnd/>
            <a:tailEnd/>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Content Placeholder 4"/>
          <p:cNvSpPr>
            <a:spLocks noGrp="1"/>
          </p:cNvSpPr>
          <p:nvPr>
            <p:ph sz="half" idx="1"/>
          </p:nvPr>
        </p:nvSpPr>
        <p:spPr>
          <a:xfrm>
            <a:off x="304800" y="3505201"/>
            <a:ext cx="5181600" cy="2438400"/>
          </a:xfrm>
        </p:spPr>
        <p:txBody>
          <a:bodyPr/>
          <a:lstStyle/>
          <a:p>
            <a:r>
              <a:rPr lang="en-US" sz="2400" dirty="0" smtClean="0"/>
              <a:t>A knowledge ecosystem: </a:t>
            </a:r>
          </a:p>
          <a:p>
            <a:pPr lvl="1"/>
            <a:r>
              <a:rPr lang="en-US" sz="2000" dirty="0" smtClean="0"/>
              <a:t>A richer authoring experience</a:t>
            </a:r>
          </a:p>
          <a:p>
            <a:pPr lvl="1"/>
            <a:r>
              <a:rPr lang="en-US" sz="2000" dirty="0" smtClean="0"/>
              <a:t>An ecosystem of services</a:t>
            </a:r>
          </a:p>
          <a:p>
            <a:pPr lvl="1"/>
            <a:r>
              <a:rPr lang="en-US" sz="2000" dirty="0" smtClean="0"/>
              <a:t>Semantic storage </a:t>
            </a:r>
          </a:p>
          <a:p>
            <a:pPr lvl="1"/>
            <a:r>
              <a:rPr lang="en-US" sz="2000" dirty="0" smtClean="0"/>
              <a:t>Open, Collaborative,</a:t>
            </a:r>
            <a:br>
              <a:rPr lang="en-US" sz="2000" dirty="0" smtClean="0"/>
            </a:br>
            <a:r>
              <a:rPr lang="en-US" sz="2000" dirty="0" smtClean="0"/>
              <a:t>Interoperable, and Automatic</a:t>
            </a:r>
          </a:p>
        </p:txBody>
      </p:sp>
      <p:sp>
        <p:nvSpPr>
          <p:cNvPr id="6" name="Content Placeholder 5"/>
          <p:cNvSpPr>
            <a:spLocks noGrp="1"/>
          </p:cNvSpPr>
          <p:nvPr>
            <p:ph sz="half" idx="2"/>
          </p:nvPr>
        </p:nvSpPr>
        <p:spPr>
          <a:xfrm>
            <a:off x="4648200" y="1066800"/>
            <a:ext cx="4038600" cy="2590799"/>
          </a:xfrm>
        </p:spPr>
        <p:txBody>
          <a:bodyPr/>
          <a:lstStyle/>
          <a:p>
            <a:r>
              <a:rPr lang="en-US" sz="2000" dirty="0" smtClean="0"/>
              <a:t>Data/information is inter-connected through machine-interpretable information (e.g. </a:t>
            </a:r>
            <a:r>
              <a:rPr lang="en-US" sz="2000" dirty="0" smtClean="0">
                <a:solidFill>
                  <a:schemeClr val="accent1">
                    <a:lumMod val="75000"/>
                  </a:schemeClr>
                </a:solidFill>
              </a:rPr>
              <a:t>paper X</a:t>
            </a:r>
            <a:r>
              <a:rPr lang="en-US" sz="2000" dirty="0" smtClean="0"/>
              <a:t> </a:t>
            </a:r>
            <a:r>
              <a:rPr lang="en-US" sz="2000" b="1" dirty="0" smtClean="0">
                <a:solidFill>
                  <a:schemeClr val="accent3">
                    <a:lumMod val="50000"/>
                  </a:schemeClr>
                </a:solidFill>
              </a:rPr>
              <a:t>is about </a:t>
            </a:r>
            <a:r>
              <a:rPr lang="en-US" sz="2000" dirty="0" smtClean="0">
                <a:solidFill>
                  <a:schemeClr val="accent2">
                    <a:lumMod val="75000"/>
                  </a:schemeClr>
                </a:solidFill>
              </a:rPr>
              <a:t>star Y</a:t>
            </a:r>
            <a:r>
              <a:rPr lang="en-US" sz="2000" dirty="0" smtClean="0"/>
              <a:t>)</a:t>
            </a:r>
          </a:p>
          <a:p>
            <a:r>
              <a:rPr lang="en-US" sz="2000" dirty="0" smtClean="0"/>
              <a:t>Social networks are a special case of ‘data meshes’</a:t>
            </a:r>
            <a:endParaRPr lang="en-US" sz="2000" dirty="0"/>
          </a:p>
        </p:txBody>
      </p:sp>
      <p:sp>
        <p:nvSpPr>
          <p:cNvPr id="3" name="Title 2"/>
          <p:cNvSpPr>
            <a:spLocks noGrp="1"/>
          </p:cNvSpPr>
          <p:nvPr>
            <p:ph type="title"/>
          </p:nvPr>
        </p:nvSpPr>
        <p:spPr/>
        <p:txBody>
          <a:bodyPr/>
          <a:lstStyle/>
          <a:p>
            <a:r>
              <a:rPr lang="en-US" sz="3600" dirty="0" smtClean="0"/>
              <a:t>A world where all data is linked …</a:t>
            </a:r>
            <a:endParaRPr lang="en-US" sz="3600" dirty="0"/>
          </a:p>
        </p:txBody>
      </p:sp>
      <p:pic>
        <p:nvPicPr>
          <p:cNvPr id="1026" name="Picture 2"/>
          <p:cNvPicPr>
            <a:picLocks noChangeAspect="1" noChangeArrowheads="1"/>
          </p:cNvPicPr>
          <p:nvPr/>
        </p:nvPicPr>
        <p:blipFill>
          <a:blip r:embed="rId4" cstate="print"/>
          <a:srcRect/>
          <a:stretch>
            <a:fillRect/>
          </a:stretch>
        </p:blipFill>
        <p:spPr bwMode="auto">
          <a:xfrm>
            <a:off x="533400" y="990600"/>
            <a:ext cx="4050684" cy="2502203"/>
          </a:xfrm>
          <a:prstGeom prst="rect">
            <a:avLst/>
          </a:prstGeom>
          <a:noFill/>
          <a:ln w="9525">
            <a:noFill/>
            <a:miter lim="800000"/>
            <a:headEnd/>
            <a:tailEnd/>
          </a:ln>
          <a:effectLst/>
        </p:spPr>
      </p:pic>
      <p:sp>
        <p:nvSpPr>
          <p:cNvPr id="8" name="TextBox 4"/>
          <p:cNvSpPr txBox="1">
            <a:spLocks noChangeArrowheads="1"/>
          </p:cNvSpPr>
          <p:nvPr/>
        </p:nvSpPr>
        <p:spPr bwMode="auto">
          <a:xfrm>
            <a:off x="5029200" y="6150936"/>
            <a:ext cx="1596976" cy="276999"/>
          </a:xfrm>
          <a:prstGeom prst="rect">
            <a:avLst/>
          </a:prstGeom>
          <a:noFill/>
          <a:ln w="9525">
            <a:noFill/>
            <a:miter lim="800000"/>
            <a:headEnd/>
            <a:tailEnd/>
          </a:ln>
        </p:spPr>
        <p:txBody>
          <a:bodyPr wrap="none">
            <a:spAutoFit/>
          </a:bodyPr>
          <a:lstStyle/>
          <a:p>
            <a:r>
              <a:rPr lang="en-US" sz="1200" dirty="0"/>
              <a:t>Attribution: </a:t>
            </a:r>
            <a:r>
              <a:rPr lang="en-US" sz="1200" dirty="0" smtClean="0">
                <a:hlinkClick r:id="rId5"/>
              </a:rPr>
              <a:t>Chris </a:t>
            </a:r>
            <a:r>
              <a:rPr lang="en-US" sz="1200" dirty="0" err="1" smtClean="0">
                <a:hlinkClick r:id="rId5"/>
              </a:rPr>
              <a:t>Bizer</a:t>
            </a:r>
            <a:endParaRPr lang="en-US" sz="1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69"/>
          <p:cNvGrpSpPr>
            <a:grpSpLocks/>
          </p:cNvGrpSpPr>
          <p:nvPr/>
        </p:nvGrpSpPr>
        <p:grpSpPr bwMode="auto">
          <a:xfrm>
            <a:off x="3352800" y="1676400"/>
            <a:ext cx="3962400" cy="3144838"/>
            <a:chOff x="3352800" y="1676400"/>
            <a:chExt cx="3962400" cy="3144426"/>
          </a:xfrm>
        </p:grpSpPr>
        <p:pic>
          <p:nvPicPr>
            <p:cNvPr id="41019" name="Picture 10" descr="C:\Users\savasp\AppData\Local\Microsoft\Windows\Temporary Internet Files\Low\Content.IE5\MYXTZANW\j0432591[1].png"/>
            <p:cNvPicPr>
              <a:picLocks noChangeAspect="1" noChangeArrowheads="1"/>
            </p:cNvPicPr>
            <p:nvPr/>
          </p:nvPicPr>
          <p:blipFill>
            <a:blip r:embed="rId2" cstate="print"/>
            <a:srcRect/>
            <a:stretch>
              <a:fillRect/>
            </a:stretch>
          </p:blipFill>
          <p:spPr bwMode="auto">
            <a:xfrm>
              <a:off x="4117660" y="1676400"/>
              <a:ext cx="2294580" cy="2294581"/>
            </a:xfrm>
            <a:prstGeom prst="rect">
              <a:avLst/>
            </a:prstGeom>
            <a:noFill/>
            <a:ln w="9525">
              <a:noFill/>
              <a:miter lim="800000"/>
              <a:headEnd/>
              <a:tailEnd/>
            </a:ln>
          </p:spPr>
        </p:pic>
        <p:pic>
          <p:nvPicPr>
            <p:cNvPr id="41020" name="Picture 10" descr="C:\Users\savasp\AppData\Local\Microsoft\Windows\Temporary Internet Files\Low\Content.IE5\MYXTZANW\j0432591[1].png"/>
            <p:cNvPicPr>
              <a:picLocks noChangeAspect="1" noChangeArrowheads="1"/>
            </p:cNvPicPr>
            <p:nvPr/>
          </p:nvPicPr>
          <p:blipFill>
            <a:blip r:embed="rId2" cstate="print"/>
            <a:srcRect/>
            <a:stretch>
              <a:fillRect/>
            </a:stretch>
          </p:blipFill>
          <p:spPr bwMode="auto">
            <a:xfrm>
              <a:off x="5020620" y="2356276"/>
              <a:ext cx="2294580" cy="2294581"/>
            </a:xfrm>
            <a:prstGeom prst="rect">
              <a:avLst/>
            </a:prstGeom>
            <a:noFill/>
            <a:ln w="9525">
              <a:noFill/>
              <a:miter lim="800000"/>
              <a:headEnd/>
              <a:tailEnd/>
            </a:ln>
          </p:spPr>
        </p:pic>
        <p:pic>
          <p:nvPicPr>
            <p:cNvPr id="41021" name="Picture 10" descr="C:\Users\savasp\AppData\Local\Microsoft\Windows\Temporary Internet Files\Low\Content.IE5\MYXTZANW\j0432591[1].png"/>
            <p:cNvPicPr>
              <a:picLocks noChangeAspect="1" noChangeArrowheads="1"/>
            </p:cNvPicPr>
            <p:nvPr/>
          </p:nvPicPr>
          <p:blipFill>
            <a:blip r:embed="rId2" cstate="print"/>
            <a:srcRect/>
            <a:stretch>
              <a:fillRect/>
            </a:stretch>
          </p:blipFill>
          <p:spPr bwMode="auto">
            <a:xfrm>
              <a:off x="3352800" y="2526245"/>
              <a:ext cx="2294580" cy="2294581"/>
            </a:xfrm>
            <a:prstGeom prst="rect">
              <a:avLst/>
            </a:prstGeom>
            <a:noFill/>
            <a:ln w="9525">
              <a:noFill/>
              <a:miter lim="800000"/>
              <a:headEnd/>
              <a:tailEnd/>
            </a:ln>
          </p:spPr>
        </p:pic>
      </p:grpSp>
      <p:sp>
        <p:nvSpPr>
          <p:cNvPr id="3" name="Title 2"/>
          <p:cNvSpPr>
            <a:spLocks noGrp="1"/>
          </p:cNvSpPr>
          <p:nvPr>
            <p:ph type="title"/>
          </p:nvPr>
        </p:nvSpPr>
        <p:spPr>
          <a:xfrm>
            <a:off x="76200" y="152400"/>
            <a:ext cx="8915400" cy="762000"/>
          </a:xfrm>
        </p:spPr>
        <p:txBody>
          <a:bodyPr/>
          <a:lstStyle/>
          <a:p>
            <a:pPr>
              <a:defRPr/>
            </a:pPr>
            <a:r>
              <a:rPr lang="en-US" dirty="0" smtClean="0">
                <a:effectLst>
                  <a:innerShdw blurRad="114300">
                    <a:prstClr val="black"/>
                  </a:innerShdw>
                </a:effectLst>
              </a:rPr>
              <a:t>…and stored/processed/analyzed in the Cloud</a:t>
            </a:r>
            <a:endParaRPr lang="en-US" dirty="0">
              <a:effectLst>
                <a:innerShdw blurRad="114300">
                  <a:prstClr val="black"/>
                </a:innerShdw>
              </a:effectLst>
            </a:endParaRPr>
          </a:p>
        </p:txBody>
      </p:sp>
      <p:sp>
        <p:nvSpPr>
          <p:cNvPr id="34" name="Rounded Rectangle 33"/>
          <p:cNvSpPr/>
          <p:nvPr/>
        </p:nvSpPr>
        <p:spPr>
          <a:xfrm>
            <a:off x="6516688" y="1142946"/>
            <a:ext cx="1498267" cy="62394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000" dirty="0"/>
              <a:t>scholarly communications</a:t>
            </a:r>
          </a:p>
        </p:txBody>
      </p:sp>
      <p:sp>
        <p:nvSpPr>
          <p:cNvPr id="35" name="Rounded Rectangle 34"/>
          <p:cNvSpPr/>
          <p:nvPr/>
        </p:nvSpPr>
        <p:spPr>
          <a:xfrm>
            <a:off x="4708525" y="1415731"/>
            <a:ext cx="1593172" cy="66230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000" dirty="0"/>
              <a:t>domain-specific services</a:t>
            </a:r>
          </a:p>
        </p:txBody>
      </p:sp>
      <p:grpSp>
        <p:nvGrpSpPr>
          <p:cNvPr id="4" name="Group 33"/>
          <p:cNvGrpSpPr/>
          <p:nvPr/>
        </p:nvGrpSpPr>
        <p:grpSpPr>
          <a:xfrm>
            <a:off x="1447800" y="2819400"/>
            <a:ext cx="2436404" cy="2538015"/>
            <a:chOff x="2743201" y="533400"/>
            <a:chExt cx="4953001" cy="5791202"/>
          </a:xfrm>
          <a:scene3d>
            <a:camera prst="perspectiveHeroicExtremeLeftFacing"/>
            <a:lightRig rig="threePt" dir="t"/>
          </a:scene3d>
        </p:grpSpPr>
        <p:grpSp>
          <p:nvGrpSpPr>
            <p:cNvPr id="5" name="Group 3"/>
            <p:cNvGrpSpPr/>
            <p:nvPr/>
          </p:nvGrpSpPr>
          <p:grpSpPr>
            <a:xfrm>
              <a:off x="2743201" y="533400"/>
              <a:ext cx="4953001" cy="5791202"/>
              <a:chOff x="5382490" y="-12470"/>
              <a:chExt cx="2161309" cy="2527070"/>
            </a:xfrm>
            <a:effectLst>
              <a:outerShdw blurRad="76200" dir="18900000" sy="23000" kx="-1200000" algn="bl" rotWithShape="0">
                <a:prstClr val="black">
                  <a:alpha val="20000"/>
                </a:prstClr>
              </a:outerShdw>
            </a:effectLst>
          </p:grpSpPr>
          <p:sp>
            <p:nvSpPr>
              <p:cNvPr id="58" name="Rectangle 57"/>
              <p:cNvSpPr/>
              <p:nvPr/>
            </p:nvSpPr>
            <p:spPr>
              <a:xfrm>
                <a:off x="5714999" y="220287"/>
                <a:ext cx="1828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59" name="Rectangle 58"/>
              <p:cNvSpPr/>
              <p:nvPr/>
            </p:nvSpPr>
            <p:spPr>
              <a:xfrm>
                <a:off x="5714999" y="519545"/>
                <a:ext cx="1828800" cy="19950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60" name="Picture 8" descr="http://spreadinternetexplorer.com/themes/spreadfirefox/images/IE7.png"/>
              <p:cNvPicPr>
                <a:picLocks noChangeAspect="1" noChangeArrowheads="1"/>
              </p:cNvPicPr>
              <p:nvPr/>
            </p:nvPicPr>
            <p:blipFill>
              <a:blip r:embed="rId3" cstate="print"/>
              <a:srcRect/>
              <a:stretch>
                <a:fillRect/>
              </a:stretch>
            </p:blipFill>
            <p:spPr bwMode="auto">
              <a:xfrm>
                <a:off x="5382490" y="-12470"/>
                <a:ext cx="567858" cy="565266"/>
              </a:xfrm>
              <a:prstGeom prst="rect">
                <a:avLst/>
              </a:prstGeom>
              <a:noFill/>
            </p:spPr>
          </p:pic>
        </p:grpSp>
        <p:pic>
          <p:nvPicPr>
            <p:cNvPr id="53" name="Picture 2"/>
            <p:cNvPicPr>
              <a:picLocks noChangeAspect="1" noChangeArrowheads="1"/>
            </p:cNvPicPr>
            <p:nvPr/>
          </p:nvPicPr>
          <p:blipFill>
            <a:blip r:embed="rId4" cstate="print"/>
            <a:srcRect/>
            <a:stretch>
              <a:fillRect/>
            </a:stretch>
          </p:blipFill>
          <p:spPr bwMode="auto">
            <a:xfrm>
              <a:off x="3657600" y="3048000"/>
              <a:ext cx="2422410" cy="914400"/>
            </a:xfrm>
            <a:prstGeom prst="rect">
              <a:avLst/>
            </a:prstGeom>
            <a:noFill/>
            <a:ln w="9525">
              <a:noFill/>
              <a:miter lim="800000"/>
              <a:headEnd/>
              <a:tailEnd/>
            </a:ln>
            <a:effectLst/>
          </p:spPr>
        </p:pic>
        <p:sp>
          <p:nvSpPr>
            <p:cNvPr id="54" name="Rectangle 53"/>
            <p:cNvSpPr/>
            <p:nvPr/>
          </p:nvSpPr>
          <p:spPr>
            <a:xfrm>
              <a:off x="4876800" y="4495800"/>
              <a:ext cx="2666999" cy="702281"/>
            </a:xfrm>
            <a:prstGeom prst="rect">
              <a:avLst/>
            </a:prstGeom>
          </p:spPr>
          <p:txBody>
            <a:bodyPr>
              <a:spAutoFit/>
            </a:bodyPr>
            <a:lstStyle/>
            <a:p>
              <a:pPr>
                <a:defRPr/>
              </a:pPr>
              <a:r>
                <a:rPr lang="en-US" sz="200" dirty="0">
                  <a:cs typeface="+mn-cs"/>
                </a:rPr>
                <a:t>The Microsoft Technical Computing mission to reduce time to scientific insights is exemplified by the June 13, 2007 release of a set of four free software tools designed to advance AIDS vaccine research. The code for the tools is available now via </a:t>
              </a:r>
              <a:r>
                <a:rPr lang="en-US" sz="200" dirty="0" err="1">
                  <a:cs typeface="+mn-cs"/>
                </a:rPr>
                <a:t>CodePlex</a:t>
              </a:r>
              <a:r>
                <a:rPr lang="en-US" sz="200" dirty="0">
                  <a:cs typeface="+mn-cs"/>
                </a:rPr>
                <a:t>, an online portal created by Microsoft in 2006 to foster collaborative software development projects and host shared source code. Microsoft researchers hope that the tools will help the worldwide scientific community take new strides toward an AIDS vaccine. See more. </a:t>
              </a:r>
            </a:p>
            <a:p>
              <a:pPr>
                <a:defRPr/>
              </a:pPr>
              <a:endParaRPr lang="en-US" sz="200" dirty="0">
                <a:cs typeface="+mn-cs"/>
              </a:endParaRPr>
            </a:p>
          </p:txBody>
        </p:sp>
        <p:pic>
          <p:nvPicPr>
            <p:cNvPr id="55" name="Picture 4"/>
            <p:cNvPicPr>
              <a:picLocks noChangeAspect="1" noChangeArrowheads="1"/>
            </p:cNvPicPr>
            <p:nvPr/>
          </p:nvPicPr>
          <p:blipFill>
            <a:blip r:embed="rId5" cstate="print"/>
            <a:srcRect/>
            <a:stretch>
              <a:fillRect/>
            </a:stretch>
          </p:blipFill>
          <p:spPr bwMode="auto">
            <a:xfrm>
              <a:off x="3810000" y="5105400"/>
              <a:ext cx="1019175" cy="1011395"/>
            </a:xfrm>
            <a:prstGeom prst="rect">
              <a:avLst/>
            </a:prstGeom>
            <a:noFill/>
            <a:ln w="9525">
              <a:noFill/>
              <a:miter lim="800000"/>
              <a:headEnd/>
              <a:tailEnd/>
            </a:ln>
            <a:effectLst/>
          </p:spPr>
        </p:pic>
        <p:pic>
          <p:nvPicPr>
            <p:cNvPr id="56" name="Picture 55" descr="http://www.microsoft.com/mscorp/tc/images/tc-at-microsoft.png"/>
            <p:cNvPicPr>
              <a:picLocks noChangeAspect="1" noChangeArrowheads="1"/>
            </p:cNvPicPr>
            <p:nvPr/>
          </p:nvPicPr>
          <p:blipFill>
            <a:blip r:embed="rId6" cstate="print"/>
            <a:srcRect/>
            <a:stretch>
              <a:fillRect/>
            </a:stretch>
          </p:blipFill>
          <p:spPr bwMode="auto">
            <a:xfrm>
              <a:off x="4495800" y="4191000"/>
              <a:ext cx="3124200" cy="371319"/>
            </a:xfrm>
            <a:prstGeom prst="rect">
              <a:avLst/>
            </a:prstGeom>
            <a:noFill/>
          </p:spPr>
        </p:pic>
        <p:pic>
          <p:nvPicPr>
            <p:cNvPr id="57" name="Picture 9" descr="http://www.microsoft.com/mscorp/tc/images/home.jpg"/>
            <p:cNvPicPr>
              <a:picLocks noChangeAspect="1" noChangeArrowheads="1"/>
            </p:cNvPicPr>
            <p:nvPr/>
          </p:nvPicPr>
          <p:blipFill>
            <a:blip r:embed="rId7" cstate="print"/>
            <a:srcRect/>
            <a:stretch>
              <a:fillRect/>
            </a:stretch>
          </p:blipFill>
          <p:spPr bwMode="auto">
            <a:xfrm>
              <a:off x="3657600" y="1828800"/>
              <a:ext cx="3886200" cy="1060243"/>
            </a:xfrm>
            <a:prstGeom prst="rect">
              <a:avLst/>
            </a:prstGeom>
            <a:noFill/>
          </p:spPr>
        </p:pic>
      </p:grpSp>
      <p:pic>
        <p:nvPicPr>
          <p:cNvPr id="40971" name="Picture 13" descr="C:\Users\savasp\AppData\Local\Microsoft\Windows\Temporary Internet Files\Low\Content.IE5\37XVNZRC\j0432657[1].png"/>
          <p:cNvPicPr>
            <a:picLocks noChangeAspect="1" noChangeArrowheads="1"/>
          </p:cNvPicPr>
          <p:nvPr/>
        </p:nvPicPr>
        <p:blipFill>
          <a:blip r:embed="rId8" cstate="print"/>
          <a:srcRect/>
          <a:stretch>
            <a:fillRect/>
          </a:stretch>
        </p:blipFill>
        <p:spPr bwMode="auto">
          <a:xfrm>
            <a:off x="-457200" y="3810000"/>
            <a:ext cx="2751138" cy="2451100"/>
          </a:xfrm>
          <a:prstGeom prst="rect">
            <a:avLst/>
          </a:prstGeom>
          <a:noFill/>
          <a:ln w="9525">
            <a:noFill/>
            <a:miter lim="800000"/>
            <a:headEnd/>
            <a:tailEnd/>
          </a:ln>
        </p:spPr>
      </p:pic>
      <p:pic>
        <p:nvPicPr>
          <p:cNvPr id="39" name="Picture 17" descr="http://www.underconsideration.com/brandnew/archives/silverlight_detail.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293753" y="2887362"/>
            <a:ext cx="1004275" cy="663970"/>
          </a:xfrm>
          <a:prstGeom prst="rect">
            <a:avLst/>
          </a:prstGeom>
          <a:noFill/>
          <a:scene3d>
            <a:camera prst="perspectiveHeroicExtremeLeftFacing"/>
            <a:lightRig rig="threePt" dir="t"/>
          </a:scene3d>
        </p:spPr>
      </p:pic>
      <p:sp>
        <p:nvSpPr>
          <p:cNvPr id="40" name="Rounded Rectangle 39"/>
          <p:cNvSpPr/>
          <p:nvPr/>
        </p:nvSpPr>
        <p:spPr>
          <a:xfrm>
            <a:off x="7086600" y="2590800"/>
            <a:ext cx="1108556" cy="55730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000" dirty="0"/>
              <a:t>instant messaging</a:t>
            </a:r>
          </a:p>
        </p:txBody>
      </p:sp>
      <p:sp>
        <p:nvSpPr>
          <p:cNvPr id="41" name="Rounded Rectangle 40"/>
          <p:cNvSpPr/>
          <p:nvPr/>
        </p:nvSpPr>
        <p:spPr>
          <a:xfrm>
            <a:off x="6359524" y="2978056"/>
            <a:ext cx="1106537" cy="55730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000" dirty="0"/>
              <a:t>identity</a:t>
            </a:r>
          </a:p>
        </p:txBody>
      </p:sp>
      <p:sp>
        <p:nvSpPr>
          <p:cNvPr id="42" name="Rounded Rectangle 41"/>
          <p:cNvSpPr/>
          <p:nvPr/>
        </p:nvSpPr>
        <p:spPr>
          <a:xfrm>
            <a:off x="7772400" y="3657600"/>
            <a:ext cx="1251922" cy="55730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000" dirty="0"/>
              <a:t>document store</a:t>
            </a:r>
          </a:p>
        </p:txBody>
      </p:sp>
      <p:sp>
        <p:nvSpPr>
          <p:cNvPr id="43" name="Rounded Rectangle 42"/>
          <p:cNvSpPr/>
          <p:nvPr/>
        </p:nvSpPr>
        <p:spPr>
          <a:xfrm>
            <a:off x="6202363" y="1787000"/>
            <a:ext cx="1199420" cy="5593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000" dirty="0"/>
              <a:t>blogs &amp;</a:t>
            </a:r>
            <a:br>
              <a:rPr lang="en-US" sz="1000" dirty="0"/>
            </a:br>
            <a:r>
              <a:rPr lang="en-US" sz="1000" dirty="0"/>
              <a:t>social networking</a:t>
            </a:r>
          </a:p>
        </p:txBody>
      </p:sp>
      <p:sp>
        <p:nvSpPr>
          <p:cNvPr id="44" name="Rounded Rectangle 43"/>
          <p:cNvSpPr/>
          <p:nvPr/>
        </p:nvSpPr>
        <p:spPr>
          <a:xfrm>
            <a:off x="7616825" y="3047475"/>
            <a:ext cx="1106536" cy="5593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mail</a:t>
            </a:r>
          </a:p>
        </p:txBody>
      </p:sp>
      <p:sp>
        <p:nvSpPr>
          <p:cNvPr id="45" name="Rounded Rectangle 44"/>
          <p:cNvSpPr/>
          <p:nvPr/>
        </p:nvSpPr>
        <p:spPr>
          <a:xfrm>
            <a:off x="6908799" y="3328893"/>
            <a:ext cx="1108557" cy="557307"/>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1000" dirty="0"/>
              <a:t>notification</a:t>
            </a:r>
          </a:p>
        </p:txBody>
      </p:sp>
      <p:sp>
        <p:nvSpPr>
          <p:cNvPr id="46" name="Rounded Rectangle 45"/>
          <p:cNvSpPr/>
          <p:nvPr/>
        </p:nvSpPr>
        <p:spPr>
          <a:xfrm>
            <a:off x="7391400" y="1600200"/>
            <a:ext cx="1251922" cy="55730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search</a:t>
            </a:r>
          </a:p>
          <a:p>
            <a:pPr algn="ctr">
              <a:defRPr/>
            </a:pPr>
            <a:r>
              <a:rPr lang="en-US" sz="1000" dirty="0"/>
              <a:t>books</a:t>
            </a:r>
          </a:p>
          <a:p>
            <a:pPr algn="ctr">
              <a:defRPr/>
            </a:pPr>
            <a:r>
              <a:rPr lang="en-US" sz="1000" dirty="0"/>
              <a:t>citations</a:t>
            </a:r>
          </a:p>
        </p:txBody>
      </p:sp>
      <p:sp>
        <p:nvSpPr>
          <p:cNvPr id="47" name="Rounded Rectangle 46"/>
          <p:cNvSpPr/>
          <p:nvPr/>
        </p:nvSpPr>
        <p:spPr>
          <a:xfrm>
            <a:off x="5180013" y="914400"/>
            <a:ext cx="1399324" cy="71278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visualization and analysis services</a:t>
            </a:r>
          </a:p>
        </p:txBody>
      </p:sp>
      <p:sp>
        <p:nvSpPr>
          <p:cNvPr id="48" name="Rounded Rectangle 47"/>
          <p:cNvSpPr/>
          <p:nvPr/>
        </p:nvSpPr>
        <p:spPr>
          <a:xfrm>
            <a:off x="6437312" y="4014734"/>
            <a:ext cx="1300383" cy="623941"/>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000" dirty="0"/>
              <a:t>storage/data services</a:t>
            </a:r>
          </a:p>
        </p:txBody>
      </p:sp>
      <p:sp>
        <p:nvSpPr>
          <p:cNvPr id="49" name="Rounded Rectangle 48"/>
          <p:cNvSpPr/>
          <p:nvPr/>
        </p:nvSpPr>
        <p:spPr>
          <a:xfrm>
            <a:off x="7010400" y="4572000"/>
            <a:ext cx="1500287" cy="62394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000" dirty="0"/>
              <a:t>compute</a:t>
            </a:r>
          </a:p>
          <a:p>
            <a:pPr algn="ctr">
              <a:defRPr/>
            </a:pPr>
            <a:r>
              <a:rPr lang="en-US" sz="1000" dirty="0"/>
              <a:t>services</a:t>
            </a:r>
          </a:p>
          <a:p>
            <a:pPr algn="ctr">
              <a:defRPr/>
            </a:pPr>
            <a:r>
              <a:rPr lang="en-US" sz="1000" dirty="0"/>
              <a:t>virtualization</a:t>
            </a:r>
          </a:p>
        </p:txBody>
      </p:sp>
      <p:sp>
        <p:nvSpPr>
          <p:cNvPr id="50" name="Rounded Rectangle 49"/>
          <p:cNvSpPr/>
          <p:nvPr/>
        </p:nvSpPr>
        <p:spPr>
          <a:xfrm>
            <a:off x="685800" y="3048000"/>
            <a:ext cx="1181168" cy="6016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Project </a:t>
            </a:r>
            <a:r>
              <a:rPr lang="en-US" sz="1000" dirty="0" smtClean="0"/>
              <a:t>management</a:t>
            </a:r>
            <a:endParaRPr lang="en-US" sz="1000" dirty="0"/>
          </a:p>
        </p:txBody>
      </p:sp>
      <p:sp>
        <p:nvSpPr>
          <p:cNvPr id="51" name="Rounded Rectangle 50"/>
          <p:cNvSpPr/>
          <p:nvPr/>
        </p:nvSpPr>
        <p:spPr>
          <a:xfrm>
            <a:off x="304800" y="2514600"/>
            <a:ext cx="1181167" cy="59995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000" dirty="0"/>
              <a:t>Reference management</a:t>
            </a:r>
          </a:p>
        </p:txBody>
      </p:sp>
      <p:sp>
        <p:nvSpPr>
          <p:cNvPr id="31" name="Rounded Rectangle 30"/>
          <p:cNvSpPr/>
          <p:nvPr/>
        </p:nvSpPr>
        <p:spPr>
          <a:xfrm>
            <a:off x="4953000" y="4452843"/>
            <a:ext cx="1251922" cy="557307"/>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1000" dirty="0"/>
              <a:t>knowledge management</a:t>
            </a:r>
          </a:p>
        </p:txBody>
      </p:sp>
      <p:sp>
        <p:nvSpPr>
          <p:cNvPr id="32" name="Rounded Rectangle 31"/>
          <p:cNvSpPr/>
          <p:nvPr/>
        </p:nvSpPr>
        <p:spPr>
          <a:xfrm>
            <a:off x="5486400" y="4876800"/>
            <a:ext cx="1251922" cy="55730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000" dirty="0"/>
              <a:t>knowledge discovery</a:t>
            </a:r>
          </a:p>
        </p:txBody>
      </p:sp>
      <p:pic>
        <p:nvPicPr>
          <p:cNvPr id="71" name="Picture 18"/>
          <p:cNvPicPr>
            <a:picLocks noChangeAspect="1" noChangeArrowheads="1"/>
          </p:cNvPicPr>
          <p:nvPr/>
        </p:nvPicPr>
        <p:blipFill>
          <a:blip r:embed="rId10" cstate="print"/>
          <a:srcRect/>
          <a:stretch>
            <a:fillRect/>
          </a:stretch>
        </p:blipFill>
        <p:spPr bwMode="auto">
          <a:xfrm>
            <a:off x="2286000" y="4572000"/>
            <a:ext cx="2667000" cy="1609725"/>
          </a:xfrm>
          <a:prstGeom prst="rect">
            <a:avLst/>
          </a:prstGeom>
          <a:noFill/>
          <a:ln w="9525">
            <a:noFill/>
            <a:miter lim="800000"/>
            <a:headEnd/>
            <a:tailEnd/>
          </a:ln>
          <a:effectLst>
            <a:outerShdw blurRad="76200" dir="18900000" sy="23000" kx="-1200000" algn="bl" rotWithShape="0">
              <a:prstClr val="black">
                <a:alpha val="20000"/>
              </a:prstClr>
            </a:outerShdw>
          </a:effectLst>
          <a:scene3d>
            <a:camera prst="perspectiveHeroicExtremeLeftFacing"/>
            <a:lightRig rig="threePt" dir="t"/>
          </a:scene3d>
        </p:spPr>
      </p:pic>
      <p:sp>
        <p:nvSpPr>
          <p:cNvPr id="36" name="TextBox 35"/>
          <p:cNvSpPr txBox="1"/>
          <p:nvPr/>
        </p:nvSpPr>
        <p:spPr>
          <a:xfrm>
            <a:off x="457200" y="1143000"/>
            <a:ext cx="3040256" cy="923330"/>
          </a:xfrm>
          <a:prstGeom prst="rect">
            <a:avLst/>
          </a:prstGeom>
          <a:noFill/>
        </p:spPr>
        <p:txBody>
          <a:bodyPr wrap="none" rtlCol="0">
            <a:spAutoFit/>
          </a:bodyPr>
          <a:lstStyle/>
          <a:p>
            <a:r>
              <a:rPr lang="en-US" b="1" dirty="0" smtClean="0"/>
              <a:t>Vision of Future Research</a:t>
            </a:r>
          </a:p>
          <a:p>
            <a:r>
              <a:rPr lang="en-US" b="1" dirty="0" smtClean="0"/>
              <a:t>Environment with both</a:t>
            </a:r>
          </a:p>
          <a:p>
            <a:r>
              <a:rPr lang="en-US" b="1" dirty="0" smtClean="0"/>
              <a:t>Software + Services</a:t>
            </a:r>
            <a:endParaRPr lang="en-US" b="1"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1"/>
            <a:ext cx="8756945" cy="914399"/>
          </a:xfrm>
        </p:spPr>
        <p:txBody>
          <a:bodyPr/>
          <a:lstStyle/>
          <a:p>
            <a:pPr algn="l"/>
            <a:r>
              <a:rPr lang="en-US" sz="2400" dirty="0" smtClean="0"/>
              <a:t>Where to download the tools</a:t>
            </a:r>
            <a:br>
              <a:rPr lang="en-US" sz="2400" dirty="0" smtClean="0"/>
            </a:br>
            <a:r>
              <a:rPr lang="en-US" dirty="0" smtClean="0">
                <a:solidFill>
                  <a:srgbClr val="1147E1"/>
                </a:solidFill>
                <a:effectLst/>
              </a:rPr>
              <a:t>research.microsoft.com/en-us/collaboration/tools</a:t>
            </a:r>
            <a:r>
              <a:rPr lang="en-US" sz="3600" dirty="0" smtClean="0">
                <a:solidFill>
                  <a:srgbClr val="F6AE1E"/>
                </a:solidFill>
              </a:rPr>
              <a:t/>
            </a:r>
            <a:br>
              <a:rPr lang="en-US" sz="3600" dirty="0" smtClean="0">
                <a:solidFill>
                  <a:srgbClr val="F6AE1E"/>
                </a:solidFill>
              </a:rPr>
            </a:br>
            <a:endParaRPr lang="en-US" sz="3200" dirty="0">
              <a:solidFill>
                <a:srgbClr val="F6AE1E"/>
              </a:solidFill>
            </a:endParaRPr>
          </a:p>
        </p:txBody>
      </p:sp>
      <p:sp>
        <p:nvSpPr>
          <p:cNvPr id="5" name="Date Placeholder 4"/>
          <p:cNvSpPr>
            <a:spLocks noGrp="1"/>
          </p:cNvSpPr>
          <p:nvPr>
            <p:ph type="dt" sz="half" idx="10"/>
          </p:nvPr>
        </p:nvSpPr>
        <p:spPr/>
        <p:txBody>
          <a:bodyPr/>
          <a:lstStyle/>
          <a:p>
            <a:endParaRPr lang="en-US"/>
          </a:p>
        </p:txBody>
      </p:sp>
      <p:pic>
        <p:nvPicPr>
          <p:cNvPr id="6" name="Picture 2"/>
          <p:cNvPicPr>
            <a:picLocks noChangeAspect="1" noChangeArrowheads="1"/>
          </p:cNvPicPr>
          <p:nvPr/>
        </p:nvPicPr>
        <p:blipFill>
          <a:blip r:embed="rId3" cstate="print"/>
          <a:srcRect/>
          <a:stretch>
            <a:fillRect/>
          </a:stretch>
        </p:blipFill>
        <p:spPr bwMode="auto">
          <a:xfrm>
            <a:off x="6172200" y="381000"/>
            <a:ext cx="2557284" cy="4122651"/>
          </a:xfrm>
          <a:prstGeom prst="roundRect">
            <a:avLst>
              <a:gd name="adj" fmla="val 16667"/>
            </a:avLst>
          </a:prstGeom>
          <a:noFill/>
          <a:ln w="9525">
            <a:noFill/>
            <a:miter lim="800000"/>
            <a:headEnd/>
            <a:tailEnd/>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Box 6"/>
          <p:cNvSpPr txBox="1"/>
          <p:nvPr/>
        </p:nvSpPr>
        <p:spPr>
          <a:xfrm>
            <a:off x="228600" y="1066800"/>
            <a:ext cx="5638800" cy="5416868"/>
          </a:xfrm>
          <a:prstGeom prst="rect">
            <a:avLst/>
          </a:prstGeom>
          <a:noFill/>
        </p:spPr>
        <p:txBody>
          <a:bodyPr wrap="square" rtlCol="0">
            <a:spAutoFit/>
          </a:bodyPr>
          <a:lstStyle/>
          <a:p>
            <a:pPr>
              <a:buNone/>
            </a:pPr>
            <a:r>
              <a:rPr lang="en-US" sz="1400" dirty="0" smtClean="0"/>
              <a:t>The site contains access and downloads of relevant open tools and resources  for the worldwide academic  research community.  Examples of other open tools and services:</a:t>
            </a:r>
          </a:p>
          <a:p>
            <a:pPr>
              <a:buNone/>
            </a:pPr>
            <a:endParaRPr lang="en-US" sz="1200" dirty="0" smtClean="0"/>
          </a:p>
          <a:p>
            <a:r>
              <a:rPr lang="en-US" sz="1200" b="1" dirty="0" smtClean="0"/>
              <a:t>Computational Biology Toolkit</a:t>
            </a:r>
          </a:p>
          <a:p>
            <a:pPr marL="0" lvl="1"/>
            <a:r>
              <a:rPr lang="en-US" sz="1200" dirty="0" smtClean="0"/>
              <a:t>Enables and accelerates fundamental advances in biology</a:t>
            </a:r>
          </a:p>
          <a:p>
            <a:endParaRPr lang="en-US" sz="1200" dirty="0" smtClean="0"/>
          </a:p>
          <a:p>
            <a:r>
              <a:rPr lang="en-US" sz="1200" b="1" dirty="0" smtClean="0"/>
              <a:t>F#</a:t>
            </a:r>
          </a:p>
          <a:p>
            <a:pPr marL="0" lvl="1"/>
            <a:r>
              <a:rPr lang="en-US" sz="1200" dirty="0" smtClean="0"/>
              <a:t>Collaboration with the academic and research community on F#’s typed functional and object-oriented programming on the .NET platform</a:t>
            </a:r>
          </a:p>
          <a:p>
            <a:pPr marL="0" lvl="1"/>
            <a:endParaRPr lang="en-US" sz="1200" dirty="0" smtClean="0"/>
          </a:p>
          <a:p>
            <a:pPr marL="0" lvl="1"/>
            <a:r>
              <a:rPr lang="en-US" sz="1200" b="1" dirty="0" smtClean="0"/>
              <a:t>Dryad; </a:t>
            </a:r>
            <a:r>
              <a:rPr lang="en-US" sz="1200" b="1" dirty="0" err="1" smtClean="0"/>
              <a:t>DraydLINQ</a:t>
            </a:r>
            <a:endParaRPr lang="en-US" sz="1200" b="1" dirty="0" smtClean="0"/>
          </a:p>
          <a:p>
            <a:pPr marL="0" lvl="1"/>
            <a:endParaRPr lang="en-US" sz="1200" dirty="0" smtClean="0"/>
          </a:p>
          <a:p>
            <a:pPr marL="0" lvl="1"/>
            <a:r>
              <a:rPr lang="en-US" sz="1200" b="1" dirty="0" smtClean="0"/>
              <a:t>Plug-ins for Office</a:t>
            </a:r>
          </a:p>
          <a:p>
            <a:pPr marL="0" lvl="1"/>
            <a:r>
              <a:rPr lang="en-US" sz="1200" dirty="0" smtClean="0"/>
              <a:t>Ontology Add-in for Word</a:t>
            </a:r>
          </a:p>
          <a:p>
            <a:pPr marL="0" lvl="1"/>
            <a:r>
              <a:rPr lang="en-US" sz="1200" dirty="0" smtClean="0"/>
              <a:t>Article Authoring Add-in for Word</a:t>
            </a:r>
          </a:p>
          <a:p>
            <a:pPr marL="0" lvl="1"/>
            <a:r>
              <a:rPr lang="en-US" sz="1200" dirty="0" smtClean="0"/>
              <a:t>Chem4Word – Chemistry Drawing in Word</a:t>
            </a:r>
          </a:p>
          <a:p>
            <a:pPr marL="0" lvl="1"/>
            <a:r>
              <a:rPr lang="en-US" sz="1200" dirty="0" smtClean="0"/>
              <a:t>Microsoft Electronic Journals Service</a:t>
            </a:r>
          </a:p>
          <a:p>
            <a:pPr marL="0" lvl="1"/>
            <a:r>
              <a:rPr lang="en-US" sz="1200" dirty="0" smtClean="0"/>
              <a:t>Open XML Document Viewer</a:t>
            </a:r>
          </a:p>
          <a:p>
            <a:pPr marL="0" lvl="1"/>
            <a:endParaRPr lang="en-US" sz="1200" dirty="0" smtClean="0"/>
          </a:p>
          <a:p>
            <a:pPr marL="0" lvl="1"/>
            <a:endParaRPr lang="en-US" sz="1200" dirty="0" smtClean="0"/>
          </a:p>
          <a:p>
            <a:pPr marL="0" lvl="1"/>
            <a:r>
              <a:rPr lang="en-US" sz="1200" b="1" dirty="0" smtClean="0"/>
              <a:t>Software Engineering Tools</a:t>
            </a:r>
          </a:p>
          <a:p>
            <a:pPr lvl="0"/>
            <a:r>
              <a:rPr lang="en-US" sz="1200" dirty="0" smtClean="0"/>
              <a:t>Spec#: Program verifier for C# extended with design by contract  </a:t>
            </a:r>
          </a:p>
          <a:p>
            <a:pPr lvl="0"/>
            <a:r>
              <a:rPr lang="en-US" sz="1200" dirty="0" smtClean="0"/>
              <a:t>VCC: Program verifier for Concurrent C </a:t>
            </a:r>
          </a:p>
          <a:p>
            <a:pPr lvl="0"/>
            <a:r>
              <a:rPr lang="en-US" sz="1200" dirty="0" smtClean="0"/>
              <a:t>PEX: automatic unit testing tool for .NET  </a:t>
            </a:r>
          </a:p>
          <a:p>
            <a:pPr lvl="0"/>
            <a:r>
              <a:rPr lang="en-US" sz="1200" dirty="0" smtClean="0"/>
              <a:t>CHESS: Unit testing tools for concurrent Win32 executable and .NET  </a:t>
            </a:r>
          </a:p>
          <a:p>
            <a:pPr lvl="0"/>
            <a:endParaRPr lang="en-US" sz="1200" dirty="0" smtClean="0"/>
          </a:p>
          <a:p>
            <a:pPr marL="0" lvl="1"/>
            <a:endParaRPr lang="en-US" sz="1600" dirty="0"/>
          </a:p>
        </p:txBody>
      </p:sp>
      <p:sp>
        <p:nvSpPr>
          <p:cNvPr id="8" name="TextBox 7"/>
          <p:cNvSpPr txBox="1"/>
          <p:nvPr/>
        </p:nvSpPr>
        <p:spPr>
          <a:xfrm>
            <a:off x="5867400" y="4615934"/>
            <a:ext cx="2674578" cy="1200329"/>
          </a:xfrm>
          <a:prstGeom prst="rect">
            <a:avLst/>
          </a:prstGeom>
          <a:noFill/>
        </p:spPr>
        <p:txBody>
          <a:bodyPr wrap="none" rtlCol="0">
            <a:spAutoFit/>
          </a:bodyPr>
          <a:lstStyle/>
          <a:p>
            <a:r>
              <a:rPr lang="en-US" b="1" dirty="0" smtClean="0"/>
              <a:t>Please come see us in the </a:t>
            </a:r>
          </a:p>
          <a:p>
            <a:r>
              <a:rPr lang="en-US" b="1" dirty="0" smtClean="0"/>
              <a:t>Microsoft booth</a:t>
            </a:r>
          </a:p>
          <a:p>
            <a:endParaRPr lang="en-US" b="1" dirty="0" smtClean="0"/>
          </a:p>
          <a:p>
            <a:r>
              <a:rPr lang="en-US" b="1" dirty="0" smtClean="0"/>
              <a:t>#201</a:t>
            </a:r>
            <a:endParaRPr lang="en-US" b="1"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Microsoft logo and tagline"/>
          <p:cNvPicPr>
            <a:picLocks noChangeAspect="1" noChangeArrowheads="1"/>
          </p:cNvPicPr>
          <p:nvPr/>
        </p:nvPicPr>
        <p:blipFill>
          <a:blip r:embed="rId2" cstate="print">
            <a:duotone>
              <a:prstClr val="black"/>
              <a:srgbClr val="003366">
                <a:tint val="45000"/>
                <a:satMod val="400000"/>
              </a:srgbClr>
            </a:duotone>
            <a:lum bright="-100000"/>
          </a:blip>
          <a:srcRect/>
          <a:stretch>
            <a:fillRect/>
          </a:stretch>
        </p:blipFill>
        <p:spPr bwMode="black">
          <a:xfrm>
            <a:off x="1598613" y="2516188"/>
            <a:ext cx="5913437"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686800" cy="762000"/>
          </a:xfrm>
        </p:spPr>
        <p:txBody>
          <a:bodyPr/>
          <a:lstStyle/>
          <a:p>
            <a:r>
              <a:rPr dirty="0" smtClean="0"/>
              <a:t>Tony Hey </a:t>
            </a:r>
            <a:r>
              <a:rPr lang="en-US" dirty="0" smtClean="0"/>
              <a:t>–</a:t>
            </a:r>
            <a:r>
              <a:rPr dirty="0" smtClean="0"/>
              <a:t> An Introduction</a:t>
            </a:r>
            <a:endParaRPr lang="en-US" dirty="0"/>
          </a:p>
        </p:txBody>
      </p:sp>
      <p:pic>
        <p:nvPicPr>
          <p:cNvPr id="5" name="Picture 4" descr="Book.jpg"/>
          <p:cNvPicPr>
            <a:picLocks noChangeAspect="1"/>
          </p:cNvPicPr>
          <p:nvPr/>
        </p:nvPicPr>
        <p:blipFill>
          <a:blip r:embed="rId3" cstate="print"/>
          <a:stretch>
            <a:fillRect/>
          </a:stretch>
        </p:blipFill>
        <p:spPr>
          <a:xfrm>
            <a:off x="3871168" y="2603665"/>
            <a:ext cx="1565487" cy="2196935"/>
          </a:xfrm>
          <a:prstGeom prst="rect">
            <a:avLst/>
          </a:prstGeom>
        </p:spPr>
      </p:pic>
      <p:pic>
        <p:nvPicPr>
          <p:cNvPr id="6" name="Picture 5" descr="2nd book.jpg"/>
          <p:cNvPicPr>
            <a:picLocks noChangeAspect="1"/>
          </p:cNvPicPr>
          <p:nvPr/>
        </p:nvPicPr>
        <p:blipFill>
          <a:blip r:embed="rId4" cstate="print"/>
          <a:stretch>
            <a:fillRect/>
          </a:stretch>
        </p:blipFill>
        <p:spPr>
          <a:xfrm>
            <a:off x="5508037" y="2080159"/>
            <a:ext cx="1681219" cy="2438400"/>
          </a:xfrm>
          <a:prstGeom prst="rect">
            <a:avLst/>
          </a:prstGeom>
        </p:spPr>
      </p:pic>
      <p:pic>
        <p:nvPicPr>
          <p:cNvPr id="7" name="Picture 6" descr="3rd book.jpg"/>
          <p:cNvPicPr>
            <a:picLocks noChangeAspect="1"/>
          </p:cNvPicPr>
          <p:nvPr/>
        </p:nvPicPr>
        <p:blipFill>
          <a:blip r:embed="rId5" cstate="print"/>
          <a:stretch>
            <a:fillRect/>
          </a:stretch>
        </p:blipFill>
        <p:spPr>
          <a:xfrm>
            <a:off x="2236256" y="2372755"/>
            <a:ext cx="1600200" cy="2380343"/>
          </a:xfrm>
          <a:prstGeom prst="rect">
            <a:avLst/>
          </a:prstGeom>
        </p:spPr>
      </p:pic>
      <p:pic>
        <p:nvPicPr>
          <p:cNvPr id="8" name="Picture 7" descr="mirror.bmp"/>
          <p:cNvPicPr>
            <a:picLocks noChangeAspect="1"/>
          </p:cNvPicPr>
          <p:nvPr/>
        </p:nvPicPr>
        <p:blipFill>
          <a:blip r:embed="rId6" cstate="print"/>
          <a:stretch>
            <a:fillRect/>
          </a:stretch>
        </p:blipFill>
        <p:spPr>
          <a:xfrm>
            <a:off x="7265456" y="1241959"/>
            <a:ext cx="1376642" cy="1866900"/>
          </a:xfrm>
          <a:prstGeom prst="rect">
            <a:avLst/>
          </a:prstGeom>
        </p:spPr>
      </p:pic>
      <p:pic>
        <p:nvPicPr>
          <p:cNvPr id="10" name="Picture 9" descr="200px-Oxford_University_svg.png"/>
          <p:cNvPicPr>
            <a:picLocks noChangeAspect="1"/>
          </p:cNvPicPr>
          <p:nvPr/>
        </p:nvPicPr>
        <p:blipFill>
          <a:blip r:embed="rId7" cstate="print"/>
          <a:stretch>
            <a:fillRect/>
          </a:stretch>
        </p:blipFill>
        <p:spPr>
          <a:xfrm>
            <a:off x="559856" y="921050"/>
            <a:ext cx="1499765" cy="1840675"/>
          </a:xfrm>
          <a:prstGeom prst="rect">
            <a:avLst/>
          </a:prstGeom>
        </p:spPr>
      </p:pic>
      <p:pic>
        <p:nvPicPr>
          <p:cNvPr id="11" name="Picture 10" descr="250px-Ster_Orde_van_het_Britse_Rijk.jpg"/>
          <p:cNvPicPr>
            <a:picLocks noChangeAspect="1"/>
          </p:cNvPicPr>
          <p:nvPr/>
        </p:nvPicPr>
        <p:blipFill>
          <a:blip r:embed="rId8" cstate="print"/>
          <a:stretch>
            <a:fillRect/>
          </a:stretch>
        </p:blipFill>
        <p:spPr>
          <a:xfrm>
            <a:off x="7341656" y="4061359"/>
            <a:ext cx="1364706" cy="1709986"/>
          </a:xfrm>
          <a:prstGeom prst="rect">
            <a:avLst/>
          </a:prstGeom>
        </p:spPr>
      </p:pic>
      <p:pic>
        <p:nvPicPr>
          <p:cNvPr id="12" name="Picture 11" descr="200px-Logo_raeng_orange.gif"/>
          <p:cNvPicPr>
            <a:picLocks noChangeAspect="1"/>
          </p:cNvPicPr>
          <p:nvPr/>
        </p:nvPicPr>
        <p:blipFill>
          <a:blip r:embed="rId9" cstate="print"/>
          <a:stretch>
            <a:fillRect/>
          </a:stretch>
        </p:blipFill>
        <p:spPr>
          <a:xfrm>
            <a:off x="4065056" y="4747159"/>
            <a:ext cx="1429122" cy="952500"/>
          </a:xfrm>
          <a:prstGeom prst="rect">
            <a:avLst/>
          </a:prstGeom>
        </p:spPr>
      </p:pic>
      <p:pic>
        <p:nvPicPr>
          <p:cNvPr id="13" name="Picture 12" descr="225px-BCS-logo.png"/>
          <p:cNvPicPr>
            <a:picLocks noChangeAspect="1"/>
          </p:cNvPicPr>
          <p:nvPr/>
        </p:nvPicPr>
        <p:blipFill>
          <a:blip r:embed="rId10" cstate="print"/>
          <a:stretch>
            <a:fillRect/>
          </a:stretch>
        </p:blipFill>
        <p:spPr>
          <a:xfrm>
            <a:off x="5589056" y="4747159"/>
            <a:ext cx="1607762" cy="647700"/>
          </a:xfrm>
          <a:prstGeom prst="rect">
            <a:avLst/>
          </a:prstGeom>
        </p:spPr>
      </p:pic>
      <p:pic>
        <p:nvPicPr>
          <p:cNvPr id="19" name="Picture 18" descr="Logo_iee.gif"/>
          <p:cNvPicPr>
            <a:picLocks noChangeAspect="1"/>
          </p:cNvPicPr>
          <p:nvPr/>
        </p:nvPicPr>
        <p:blipFill>
          <a:blip r:embed="rId11" cstate="print"/>
          <a:stretch>
            <a:fillRect/>
          </a:stretch>
        </p:blipFill>
        <p:spPr>
          <a:xfrm>
            <a:off x="7417856" y="3223159"/>
            <a:ext cx="457200" cy="846446"/>
          </a:xfrm>
          <a:prstGeom prst="rect">
            <a:avLst/>
          </a:prstGeom>
        </p:spPr>
      </p:pic>
      <p:pic>
        <p:nvPicPr>
          <p:cNvPr id="34818" name="Picture 2"/>
          <p:cNvPicPr>
            <a:picLocks noChangeAspect="1" noChangeArrowheads="1"/>
          </p:cNvPicPr>
          <p:nvPr/>
        </p:nvPicPr>
        <p:blipFill>
          <a:blip r:embed="rId12" cstate="print"/>
          <a:srcRect/>
          <a:stretch>
            <a:fillRect/>
          </a:stretch>
        </p:blipFill>
        <p:spPr bwMode="auto">
          <a:xfrm>
            <a:off x="559856" y="2898197"/>
            <a:ext cx="1752599" cy="2484293"/>
          </a:xfrm>
          <a:prstGeom prst="rect">
            <a:avLst/>
          </a:prstGeom>
          <a:noFill/>
          <a:ln w="9525">
            <a:noFill/>
            <a:miter lim="800000"/>
            <a:headEnd/>
            <a:tailEnd/>
          </a:ln>
          <a:effectLst/>
        </p:spPr>
      </p:pic>
      <p:sp>
        <p:nvSpPr>
          <p:cNvPr id="20" name="TextBox 19"/>
          <p:cNvSpPr txBox="1"/>
          <p:nvPr/>
        </p:nvSpPr>
        <p:spPr>
          <a:xfrm>
            <a:off x="6351056" y="5737759"/>
            <a:ext cx="2792944" cy="221599"/>
          </a:xfrm>
          <a:prstGeom prst="rect">
            <a:avLst/>
          </a:prstGeom>
        </p:spPr>
        <p:txBody>
          <a:bodyPr vert="horz" wrap="none" lIns="0" tIns="0" rIns="0" bIns="0" rtlCol="0">
            <a:spAutoFit/>
          </a:bodyPr>
          <a:lstStyle/>
          <a:p>
            <a: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US" sz="1600" b="0" i="0" u="none" strike="noStrike" kern="1200" cap="none" spc="0" normalizeH="0" baseline="0" noProof="0" dirty="0" smtClean="0">
                <a:ln>
                  <a:noFill/>
                </a:ln>
                <a:solidFill>
                  <a:srgbClr val="1147E1"/>
                </a:solidFill>
                <a:effectLst/>
                <a:uLnTx/>
                <a:uFillTx/>
                <a:latin typeface="+mn-lt"/>
                <a:ea typeface="+mn-ea"/>
                <a:cs typeface="+mn-cs"/>
              </a:rPr>
              <a:t>Commander of the</a:t>
            </a:r>
            <a:r>
              <a:rPr kumimoji="0" lang="en-US" sz="1600" b="0" i="0" u="none" strike="noStrike" kern="1200" cap="none" spc="0" normalizeH="0" noProof="0" dirty="0" smtClean="0">
                <a:ln>
                  <a:noFill/>
                </a:ln>
                <a:solidFill>
                  <a:srgbClr val="1147E1"/>
                </a:solidFill>
                <a:effectLst/>
                <a:uLnTx/>
                <a:uFillTx/>
                <a:latin typeface="+mn-lt"/>
                <a:ea typeface="+mn-ea"/>
                <a:cs typeface="+mn-cs"/>
              </a:rPr>
              <a:t> British Empire</a:t>
            </a:r>
            <a:endParaRPr kumimoji="0" lang="en-US" sz="1600" b="0" i="0" u="none" strike="noStrike" kern="1200" cap="none" spc="0" normalizeH="0" baseline="0" noProof="0" dirty="0" smtClean="0">
              <a:ln>
                <a:noFill/>
              </a:ln>
              <a:solidFill>
                <a:srgbClr val="1147E1"/>
              </a:solidFill>
              <a:effectLst/>
              <a:uLnTx/>
              <a:uFillTx/>
              <a:latin typeface="+mn-lt"/>
              <a:ea typeface="+mn-ea"/>
              <a:cs typeface="+mn-cs"/>
            </a:endParaRPr>
          </a:p>
        </p:txBody>
      </p:sp>
      <p:pic>
        <p:nvPicPr>
          <p:cNvPr id="28674" name="Picture 2" descr="RCUK homepage">
            <a:hlinkClick r:id="rId13"/>
          </p:cNvPr>
          <p:cNvPicPr>
            <a:picLocks noChangeAspect="1" noChangeArrowheads="1"/>
          </p:cNvPicPr>
          <p:nvPr/>
        </p:nvPicPr>
        <p:blipFill>
          <a:blip r:embed="rId14" cstate="print"/>
          <a:srcRect/>
          <a:stretch>
            <a:fillRect/>
          </a:stretch>
        </p:blipFill>
        <p:spPr bwMode="auto">
          <a:xfrm>
            <a:off x="4345623" y="1524000"/>
            <a:ext cx="1214754" cy="762000"/>
          </a:xfrm>
          <a:prstGeom prst="rect">
            <a:avLst/>
          </a:prstGeom>
          <a:noFill/>
        </p:spPr>
      </p:pic>
      <p:pic>
        <p:nvPicPr>
          <p:cNvPr id="28675" name="Picture 3"/>
          <p:cNvPicPr>
            <a:picLocks noChangeAspect="1" noChangeArrowheads="1"/>
          </p:cNvPicPr>
          <p:nvPr/>
        </p:nvPicPr>
        <p:blipFill>
          <a:blip r:embed="rId15" cstate="print"/>
          <a:srcRect/>
          <a:stretch>
            <a:fillRect/>
          </a:stretch>
        </p:blipFill>
        <p:spPr bwMode="auto">
          <a:xfrm>
            <a:off x="5105400" y="1066800"/>
            <a:ext cx="1561930" cy="905523"/>
          </a:xfrm>
          <a:prstGeom prst="rect">
            <a:avLst/>
          </a:prstGeom>
          <a:no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pic>
      <p:pic>
        <p:nvPicPr>
          <p:cNvPr id="1026" name="Picture 2"/>
          <p:cNvPicPr>
            <a:picLocks noChangeAspect="1" noChangeArrowheads="1"/>
          </p:cNvPicPr>
          <p:nvPr/>
        </p:nvPicPr>
        <p:blipFill>
          <a:blip r:embed="rId16" cstate="print"/>
          <a:srcRect/>
          <a:stretch>
            <a:fillRect/>
          </a:stretch>
        </p:blipFill>
        <p:spPr bwMode="auto">
          <a:xfrm>
            <a:off x="2209800" y="1371600"/>
            <a:ext cx="2102078" cy="773221"/>
          </a:xfrm>
          <a:prstGeom prst="rect">
            <a:avLst/>
          </a:prstGeom>
          <a:noFill/>
          <a:ln w="9525">
            <a:no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pic>
      <p:pic>
        <p:nvPicPr>
          <p:cNvPr id="34817" name="Picture 1"/>
          <p:cNvPicPr>
            <a:picLocks noChangeAspect="1" noChangeArrowheads="1"/>
          </p:cNvPicPr>
          <p:nvPr/>
        </p:nvPicPr>
        <p:blipFill>
          <a:blip r:embed="rId17" cstate="print"/>
          <a:srcRect/>
          <a:stretch>
            <a:fillRect/>
          </a:stretch>
        </p:blipFill>
        <p:spPr bwMode="auto">
          <a:xfrm>
            <a:off x="1702856" y="4899559"/>
            <a:ext cx="2424172" cy="72142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5791201" cy="5582159"/>
          </a:xfrm>
        </p:spPr>
        <p:txBody>
          <a:bodyPr>
            <a:noAutofit/>
          </a:bodyPr>
          <a:lstStyle/>
          <a:p>
            <a:pPr marL="514350" indent="-514350">
              <a:buFont typeface="+mj-lt"/>
              <a:buAutoNum type="arabicPeriod"/>
            </a:pPr>
            <a:r>
              <a:rPr lang="en-US" sz="1600" dirty="0" smtClean="0">
                <a:latin typeface="Segoe"/>
              </a:rPr>
              <a:t>Thousand years ago – </a:t>
            </a:r>
            <a:r>
              <a:rPr lang="en-US" sz="1600" b="1" dirty="0" smtClean="0">
                <a:latin typeface="Segoe"/>
              </a:rPr>
              <a:t>Experimental Science</a:t>
            </a:r>
          </a:p>
          <a:p>
            <a:pPr marL="971550" lvl="1" indent="-514350"/>
            <a:r>
              <a:rPr lang="en-US" sz="1400" dirty="0" smtClean="0">
                <a:latin typeface="Segoe"/>
              </a:rPr>
              <a:t>Description of natural phenomena</a:t>
            </a:r>
          </a:p>
          <a:p>
            <a:pPr marL="971550" lvl="1" indent="-514350"/>
            <a:endParaRPr lang="en-US" sz="1400" dirty="0" smtClean="0">
              <a:latin typeface="Segoe"/>
            </a:endParaRPr>
          </a:p>
          <a:p>
            <a:pPr marL="514350" indent="-514350">
              <a:buFont typeface="+mj-lt"/>
              <a:buAutoNum type="arabicPeriod"/>
            </a:pPr>
            <a:r>
              <a:rPr lang="en-US" sz="1600" dirty="0" smtClean="0">
                <a:latin typeface="Segoe"/>
              </a:rPr>
              <a:t>Last few hundred years – </a:t>
            </a:r>
            <a:r>
              <a:rPr lang="en-US" sz="1600" b="1" dirty="0" smtClean="0">
                <a:latin typeface="Segoe"/>
              </a:rPr>
              <a:t>Theoretical Science</a:t>
            </a:r>
          </a:p>
          <a:p>
            <a:pPr marL="971550" lvl="1" indent="-514350"/>
            <a:r>
              <a:rPr lang="en-US" sz="1400" dirty="0" smtClean="0">
                <a:latin typeface="Segoe"/>
              </a:rPr>
              <a:t>Newton’s Laws, Maxwell’s Equations…</a:t>
            </a:r>
          </a:p>
          <a:p>
            <a:pPr marL="971550" lvl="1" indent="-514350"/>
            <a:endParaRPr lang="en-US" sz="1400" dirty="0" smtClean="0">
              <a:latin typeface="Segoe"/>
            </a:endParaRPr>
          </a:p>
          <a:p>
            <a:pPr marL="514350" indent="-514350">
              <a:buFont typeface="+mj-lt"/>
              <a:buAutoNum type="arabicPeriod"/>
            </a:pPr>
            <a:r>
              <a:rPr lang="en-US" sz="1600" dirty="0" smtClean="0">
                <a:latin typeface="Segoe"/>
              </a:rPr>
              <a:t>Last few decades – </a:t>
            </a:r>
            <a:r>
              <a:rPr lang="en-US" sz="1600" b="1" dirty="0" smtClean="0">
                <a:latin typeface="Segoe"/>
              </a:rPr>
              <a:t>Computational Science</a:t>
            </a:r>
          </a:p>
          <a:p>
            <a:pPr marL="971550" lvl="1" indent="-514350"/>
            <a:r>
              <a:rPr lang="en-US" sz="1400" dirty="0" smtClean="0">
                <a:latin typeface="Segoe"/>
              </a:rPr>
              <a:t>Simulation of complex phenomena</a:t>
            </a:r>
          </a:p>
          <a:p>
            <a:pPr marL="971550" lvl="1" indent="-514350"/>
            <a:endParaRPr lang="en-US" sz="1400" dirty="0" smtClean="0">
              <a:latin typeface="Segoe"/>
            </a:endParaRPr>
          </a:p>
          <a:p>
            <a:pPr marL="514350" indent="-514350">
              <a:buFont typeface="+mj-lt"/>
              <a:buAutoNum type="arabicPeriod"/>
            </a:pPr>
            <a:r>
              <a:rPr lang="en-US" sz="1600" dirty="0" smtClean="0">
                <a:latin typeface="Segoe"/>
              </a:rPr>
              <a:t>Today – </a:t>
            </a:r>
            <a:r>
              <a:rPr lang="en-US" sz="1600" b="1" dirty="0" smtClean="0">
                <a:latin typeface="Segoe"/>
              </a:rPr>
              <a:t>Data-Intensive Science</a:t>
            </a:r>
          </a:p>
          <a:p>
            <a:pPr marL="971550" lvl="1" indent="-514350"/>
            <a:r>
              <a:rPr lang="en-US" sz="1400" dirty="0" smtClean="0">
                <a:latin typeface="Segoe"/>
              </a:rPr>
              <a:t>Scientists overwhelmed with data sets</a:t>
            </a:r>
          </a:p>
          <a:p>
            <a:pPr marL="971550" lvl="1" indent="-514350">
              <a:buNone/>
            </a:pPr>
            <a:r>
              <a:rPr lang="en-US" sz="1400" dirty="0" smtClean="0">
                <a:latin typeface="Segoe"/>
              </a:rPr>
              <a:t>	from many different sources </a:t>
            </a:r>
          </a:p>
          <a:p>
            <a:pPr marL="1371600" lvl="2" indent="-457200"/>
            <a:r>
              <a:rPr lang="en-US" sz="1200" dirty="0" smtClean="0">
                <a:latin typeface="Segoe"/>
              </a:rPr>
              <a:t>Data captured by instruments</a:t>
            </a:r>
          </a:p>
          <a:p>
            <a:pPr marL="1371600" lvl="2" indent="-457200"/>
            <a:r>
              <a:rPr lang="en-US" sz="1200" dirty="0" smtClean="0">
                <a:latin typeface="Segoe"/>
              </a:rPr>
              <a:t>Data generated by simulations</a:t>
            </a:r>
          </a:p>
          <a:p>
            <a:pPr marL="1371600" lvl="2" indent="-457200"/>
            <a:r>
              <a:rPr lang="en-US" sz="1200" dirty="0" smtClean="0">
                <a:latin typeface="Segoe"/>
              </a:rPr>
              <a:t>Data generated by sensor networks</a:t>
            </a:r>
          </a:p>
          <a:p>
            <a:pPr marL="971550" lvl="1" indent="-514350">
              <a:buFont typeface="Wingdings" pitchFamily="2" charset="2"/>
              <a:buChar char="Ø"/>
            </a:pPr>
            <a:r>
              <a:rPr lang="en-US" sz="1400" dirty="0" err="1" smtClean="0">
                <a:latin typeface="Segoe"/>
              </a:rPr>
              <a:t>eScience</a:t>
            </a:r>
            <a:r>
              <a:rPr lang="en-US" sz="1400" dirty="0" smtClean="0">
                <a:latin typeface="Segoe"/>
              </a:rPr>
              <a:t> is the set of tools and technologies</a:t>
            </a:r>
          </a:p>
          <a:p>
            <a:pPr marL="971550" lvl="1" indent="-514350">
              <a:buNone/>
            </a:pPr>
            <a:r>
              <a:rPr lang="en-US" sz="1400" dirty="0" smtClean="0">
                <a:latin typeface="Segoe"/>
              </a:rPr>
              <a:t>	to support data federation and collaboration</a:t>
            </a:r>
          </a:p>
          <a:p>
            <a:pPr marL="1371600" lvl="2" indent="-457200"/>
            <a:r>
              <a:rPr lang="en-US" sz="1200" dirty="0" smtClean="0">
                <a:latin typeface="Segoe"/>
              </a:rPr>
              <a:t>For analysis and data mining</a:t>
            </a:r>
          </a:p>
          <a:p>
            <a:pPr marL="1371600" lvl="2" indent="-457200"/>
            <a:r>
              <a:rPr lang="en-US" sz="1200" dirty="0" smtClean="0">
                <a:latin typeface="Segoe"/>
              </a:rPr>
              <a:t>For data visualization and exploration</a:t>
            </a:r>
          </a:p>
          <a:p>
            <a:pPr marL="1371600" lvl="2" indent="-457200"/>
            <a:r>
              <a:rPr lang="en-US" sz="1200" dirty="0" smtClean="0">
                <a:latin typeface="Segoe"/>
              </a:rPr>
              <a:t>For scholarly communication and dissemination</a:t>
            </a:r>
          </a:p>
          <a:p>
            <a:pPr>
              <a:buNone/>
            </a:pPr>
            <a:endParaRPr lang="en-US" sz="1600" dirty="0" smtClean="0">
              <a:latin typeface="Segoe"/>
            </a:endParaRPr>
          </a:p>
        </p:txBody>
      </p:sp>
      <p:sp>
        <p:nvSpPr>
          <p:cNvPr id="18" name="TextBox 17"/>
          <p:cNvSpPr txBox="1"/>
          <p:nvPr/>
        </p:nvSpPr>
        <p:spPr>
          <a:xfrm>
            <a:off x="228600" y="0"/>
            <a:ext cx="7345409" cy="584775"/>
          </a:xfrm>
          <a:prstGeom prst="rect">
            <a:avLst/>
          </a:prstGeom>
          <a:noFill/>
        </p:spPr>
        <p:txBody>
          <a:bodyPr wrap="none" rtlCol="0">
            <a:spAutoFit/>
          </a:bodyPr>
          <a:lstStyle/>
          <a:p>
            <a:pPr algn="ctr" fontAlgn="base">
              <a:spcBef>
                <a:spcPct val="0"/>
              </a:spcBef>
              <a:spcAft>
                <a:spcPct val="0"/>
              </a:spcAft>
            </a:pPr>
            <a:r>
              <a:rPr lang="en-US" sz="3200" b="1" dirty="0" smtClean="0">
                <a:solidFill>
                  <a:schemeClr val="tx2"/>
                </a:solidFill>
                <a:effectLst>
                  <a:innerShdw blurRad="114300">
                    <a:prstClr val="black"/>
                  </a:innerShdw>
                </a:effectLst>
                <a:ea typeface="+mj-ea"/>
                <a:cs typeface="+mj-cs"/>
              </a:rPr>
              <a:t>Emergence of a Fourth Research Paradigm</a:t>
            </a:r>
            <a:endParaRPr lang="en-US" sz="3200" b="1" dirty="0">
              <a:solidFill>
                <a:schemeClr val="tx2"/>
              </a:solidFill>
              <a:effectLst>
                <a:innerShdw blurRad="114300">
                  <a:prstClr val="black"/>
                </a:innerShdw>
              </a:effectLst>
              <a:ea typeface="+mj-ea"/>
              <a:cs typeface="+mj-cs"/>
            </a:endParaRPr>
          </a:p>
        </p:txBody>
      </p:sp>
      <p:sp>
        <p:nvSpPr>
          <p:cNvPr id="19" name="TextBox 18"/>
          <p:cNvSpPr txBox="1"/>
          <p:nvPr/>
        </p:nvSpPr>
        <p:spPr>
          <a:xfrm>
            <a:off x="6232029" y="6277941"/>
            <a:ext cx="2204450" cy="307777"/>
          </a:xfrm>
          <a:prstGeom prst="rect">
            <a:avLst/>
          </a:prstGeom>
          <a:noFill/>
        </p:spPr>
        <p:txBody>
          <a:bodyPr wrap="none" rtlCol="0">
            <a:spAutoFit/>
          </a:bodyPr>
          <a:lstStyle/>
          <a:p>
            <a:pPr>
              <a:buNone/>
            </a:pPr>
            <a:r>
              <a:rPr lang="en-US" sz="1400" dirty="0" smtClean="0">
                <a:solidFill>
                  <a:schemeClr val="bg1"/>
                </a:solidFill>
                <a:latin typeface="Segoe"/>
              </a:rPr>
              <a:t>(With thanks to Jim Gray)</a:t>
            </a:r>
          </a:p>
        </p:txBody>
      </p:sp>
      <p:sp>
        <p:nvSpPr>
          <p:cNvPr id="20" name="TextBox 19"/>
          <p:cNvSpPr txBox="1"/>
          <p:nvPr/>
        </p:nvSpPr>
        <p:spPr>
          <a:xfrm>
            <a:off x="5486400" y="6019800"/>
            <a:ext cx="2415469" cy="369332"/>
          </a:xfrm>
          <a:prstGeom prst="rect">
            <a:avLst/>
          </a:prstGeom>
          <a:noFill/>
        </p:spPr>
        <p:txBody>
          <a:bodyPr wrap="none" rtlCol="0">
            <a:spAutoFit/>
          </a:bodyPr>
          <a:lstStyle/>
          <a:p>
            <a:r>
              <a:rPr lang="en-US" dirty="0" smtClean="0"/>
              <a:t>With thanks to Jim Gray</a:t>
            </a:r>
            <a:endParaRPr lang="en-US" dirty="0"/>
          </a:p>
        </p:txBody>
      </p:sp>
      <p:pic>
        <p:nvPicPr>
          <p:cNvPr id="21" name="Picture 2" descr="Figure 1">
            <a:hlinkClick r:id="rId2"/>
          </p:cNvPr>
          <p:cNvPicPr>
            <a:picLocks noChangeAspect="1" noChangeArrowheads="1"/>
          </p:cNvPicPr>
          <p:nvPr/>
        </p:nvPicPr>
        <p:blipFill>
          <a:blip r:embed="rId3" cstate="print"/>
          <a:srcRect/>
          <a:stretch>
            <a:fillRect/>
          </a:stretch>
        </p:blipFill>
        <p:spPr bwMode="auto">
          <a:xfrm>
            <a:off x="5410200" y="762000"/>
            <a:ext cx="2387321" cy="1952754"/>
          </a:xfrm>
          <a:prstGeom prst="rect">
            <a:avLst/>
          </a:prstGeom>
          <a:noFill/>
          <a:scene3d>
            <a:camera prst="orthographicFront"/>
            <a:lightRig rig="threePt" dir="t"/>
          </a:scene3d>
          <a:sp3d>
            <a:bevelT w="139700" h="139700"/>
          </a:sp3d>
        </p:spPr>
      </p:pic>
      <p:sp>
        <p:nvSpPr>
          <p:cNvPr id="22" name="TextBox 21"/>
          <p:cNvSpPr txBox="1"/>
          <p:nvPr/>
        </p:nvSpPr>
        <p:spPr>
          <a:xfrm>
            <a:off x="5105400" y="2819400"/>
            <a:ext cx="3810000" cy="1384995"/>
          </a:xfrm>
          <a:prstGeom prst="rect">
            <a:avLst/>
          </a:prstGeom>
        </p:spPr>
        <p:txBody>
          <a:bodyPr vert="horz" wrap="square" lIns="0" tIns="0" rIns="0" bIns="0" rtlCol="0">
            <a:spAutoFit/>
          </a:bodyPr>
          <a:lstStyle/>
          <a:p>
            <a:pPr indent="3175" defTabSz="914363" fontAlgn="auto">
              <a:lnSpc>
                <a:spcPct val="90000"/>
              </a:lnSpc>
              <a:spcBef>
                <a:spcPct val="20000"/>
              </a:spcBef>
              <a:spcAft>
                <a:spcPts val="0"/>
              </a:spcAft>
              <a:buSzPct val="85000"/>
            </a:pPr>
            <a:r>
              <a:rPr lang="en-US" sz="1200" i="1" dirty="0" smtClean="0"/>
              <a:t>Astronomy has been one of the first disciplines to embrace </a:t>
            </a:r>
          </a:p>
          <a:p>
            <a:pPr indent="3175" defTabSz="914363" fontAlgn="auto">
              <a:lnSpc>
                <a:spcPct val="90000"/>
              </a:lnSpc>
              <a:spcBef>
                <a:spcPct val="20000"/>
              </a:spcBef>
              <a:spcAft>
                <a:spcPts val="0"/>
              </a:spcAft>
              <a:buSzPct val="85000"/>
            </a:pPr>
            <a:r>
              <a:rPr lang="en-US" sz="1200" i="1" dirty="0" smtClean="0"/>
              <a:t>data-intensive science with the Virtual Observatory (VO), </a:t>
            </a:r>
          </a:p>
          <a:p>
            <a:pPr indent="3175" defTabSz="914363" fontAlgn="auto">
              <a:lnSpc>
                <a:spcPct val="90000"/>
              </a:lnSpc>
              <a:spcBef>
                <a:spcPct val="20000"/>
              </a:spcBef>
              <a:spcAft>
                <a:spcPts val="0"/>
              </a:spcAft>
              <a:buSzPct val="85000"/>
            </a:pPr>
            <a:r>
              <a:rPr lang="en-US" sz="1200" i="1" dirty="0" smtClean="0"/>
              <a:t>enabling highly efficient access  to data and analysis tools </a:t>
            </a:r>
          </a:p>
          <a:p>
            <a:pPr indent="3175" defTabSz="914363" fontAlgn="auto">
              <a:lnSpc>
                <a:spcPct val="90000"/>
              </a:lnSpc>
              <a:spcBef>
                <a:spcPct val="20000"/>
              </a:spcBef>
              <a:spcAft>
                <a:spcPts val="0"/>
              </a:spcAft>
              <a:buSzPct val="85000"/>
            </a:pPr>
            <a:r>
              <a:rPr lang="en-US" sz="1200" i="1" dirty="0" smtClean="0"/>
              <a:t>at a centralized site. The image shows the </a:t>
            </a:r>
          </a:p>
          <a:p>
            <a:pPr indent="3175" defTabSz="914363" fontAlgn="auto">
              <a:lnSpc>
                <a:spcPct val="90000"/>
              </a:lnSpc>
              <a:spcBef>
                <a:spcPct val="20000"/>
              </a:spcBef>
              <a:spcAft>
                <a:spcPts val="0"/>
              </a:spcAft>
              <a:buSzPct val="85000"/>
            </a:pPr>
            <a:r>
              <a:rPr lang="en-US" sz="1200" i="1" dirty="0" smtClean="0"/>
              <a:t>Pleiades star cluster form the Digitized Sky Survey</a:t>
            </a:r>
          </a:p>
          <a:p>
            <a:pPr indent="3175" defTabSz="914363" fontAlgn="auto">
              <a:lnSpc>
                <a:spcPct val="90000"/>
              </a:lnSpc>
              <a:spcBef>
                <a:spcPct val="20000"/>
              </a:spcBef>
              <a:spcAft>
                <a:spcPts val="0"/>
              </a:spcAft>
              <a:buSzPct val="85000"/>
            </a:pPr>
            <a:r>
              <a:rPr lang="en-US" sz="1200" i="1" dirty="0" smtClean="0"/>
              <a:t>combined with an image of the moon, </a:t>
            </a:r>
          </a:p>
          <a:p>
            <a:pPr indent="3175" defTabSz="914363" fontAlgn="auto">
              <a:lnSpc>
                <a:spcPct val="90000"/>
              </a:lnSpc>
              <a:spcBef>
                <a:spcPct val="20000"/>
              </a:spcBef>
              <a:spcAft>
                <a:spcPts val="0"/>
              </a:spcAft>
              <a:buSzPct val="85000"/>
            </a:pPr>
            <a:r>
              <a:rPr lang="en-US" sz="1200" i="1" dirty="0" smtClean="0"/>
              <a:t>synthesized within the </a:t>
            </a:r>
            <a:r>
              <a:rPr lang="en-US" sz="1200" i="1" dirty="0" err="1" smtClean="0"/>
              <a:t>WorldWide</a:t>
            </a:r>
            <a:r>
              <a:rPr lang="en-US" sz="1200" i="1" dirty="0" smtClean="0"/>
              <a:t> Telescope service.</a:t>
            </a:r>
            <a:endParaRPr kumimoji="0" lang="en-US" sz="1200" b="0" i="1" u="none" strike="noStrike" kern="1200" cap="none" spc="0" normalizeH="0" baseline="0" noProof="0" dirty="0" smtClean="0">
              <a:ln>
                <a:noFill/>
              </a:ln>
              <a:solidFill>
                <a:schemeClr val="bg1"/>
              </a:solidFill>
              <a:effectLst/>
              <a:uLnTx/>
              <a:uFillTx/>
              <a:latin typeface="+mn-lt"/>
              <a:ea typeface="+mn-ea"/>
              <a:cs typeface="+mn-cs"/>
            </a:endParaRPr>
          </a:p>
        </p:txBody>
      </p:sp>
      <p:sp>
        <p:nvSpPr>
          <p:cNvPr id="23" name="Rectangle 22"/>
          <p:cNvSpPr/>
          <p:nvPr/>
        </p:nvSpPr>
        <p:spPr>
          <a:xfrm>
            <a:off x="5181600" y="4706034"/>
            <a:ext cx="3733800" cy="646331"/>
          </a:xfrm>
          <a:prstGeom prst="rect">
            <a:avLst/>
          </a:prstGeom>
        </p:spPr>
        <p:txBody>
          <a:bodyPr wrap="square">
            <a:spAutoFit/>
          </a:bodyPr>
          <a:lstStyle/>
          <a:p>
            <a:r>
              <a:rPr lang="en-US" i="1" dirty="0" smtClean="0"/>
              <a:t>Science must move from data to information to knowledge </a:t>
            </a:r>
          </a:p>
        </p:txBody>
      </p:sp>
      <p:sp>
        <p:nvSpPr>
          <p:cNvPr id="24" name="Rectangle 23"/>
          <p:cNvSpPr/>
          <p:nvPr/>
        </p:nvSpPr>
        <p:spPr>
          <a:xfrm>
            <a:off x="5105400" y="4572000"/>
            <a:ext cx="3429000" cy="990600"/>
          </a:xfrm>
          <a:prstGeom prst="rect">
            <a:avLst/>
          </a:prstGeom>
          <a:noFill/>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8"/>
            <a:ext cx="8842375" cy="1219201"/>
          </a:xfrm>
        </p:spPr>
        <p:txBody>
          <a:bodyPr>
            <a:noAutofit/>
          </a:bodyPr>
          <a:lstStyle/>
          <a:p>
            <a:pPr defTabSz="1095376">
              <a:defRPr/>
            </a:pPr>
            <a:r>
              <a:rPr sz="4000" dirty="0" smtClean="0">
                <a:solidFill>
                  <a:srgbClr val="002060"/>
                </a:solidFill>
                <a:effectLst/>
              </a:rPr>
              <a:t>Worldwide External Research</a:t>
            </a:r>
            <a:endParaRPr sz="4000" dirty="0">
              <a:solidFill>
                <a:srgbClr val="002060"/>
              </a:solidFill>
              <a:effectLst/>
            </a:endParaRPr>
          </a:p>
        </p:txBody>
      </p:sp>
      <p:graphicFrame>
        <p:nvGraphicFramePr>
          <p:cNvPr id="14" name="Content Placeholder 4"/>
          <p:cNvGraphicFramePr>
            <a:graphicFrameLocks/>
          </p:cNvGraphicFramePr>
          <p:nvPr/>
        </p:nvGraphicFramePr>
        <p:xfrm>
          <a:off x="762000" y="2252868"/>
          <a:ext cx="7696200" cy="266481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5" name="Left-Right Arrow 14"/>
          <p:cNvSpPr/>
          <p:nvPr/>
        </p:nvSpPr>
        <p:spPr>
          <a:xfrm>
            <a:off x="914400" y="5068959"/>
            <a:ext cx="7543800" cy="954497"/>
          </a:xfrm>
          <a:prstGeom prst="leftRightArrow">
            <a:avLst/>
          </a:prstGeom>
          <a:solidFill>
            <a:srgbClr val="0766B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dirty="0">
                <a:solidFill>
                  <a:schemeClr val="bg1"/>
                </a:solidFill>
                <a:effectLst>
                  <a:outerShdw blurRad="38100" dist="38100" dir="2700000" algn="tl">
                    <a:srgbClr val="000000">
                      <a:alpha val="43137"/>
                    </a:srgbClr>
                  </a:outerShdw>
                </a:effectLst>
                <a:latin typeface="+mj-lt"/>
                <a:cs typeface="Arial" pitchFamily="34" charset="0"/>
              </a:rPr>
              <a:t>Advanced Research Tools and Services</a:t>
            </a:r>
          </a:p>
        </p:txBody>
      </p:sp>
      <p:pic>
        <p:nvPicPr>
          <p:cNvPr id="7175" name="Picture 4" descr="Binary.jpg"/>
          <p:cNvPicPr>
            <a:picLocks noChangeAspect="1"/>
          </p:cNvPicPr>
          <p:nvPr/>
        </p:nvPicPr>
        <p:blipFill>
          <a:blip r:embed="rId7" cstate="print"/>
          <a:srcRect/>
          <a:stretch>
            <a:fillRect/>
          </a:stretch>
        </p:blipFill>
        <p:spPr bwMode="auto">
          <a:xfrm>
            <a:off x="990600" y="3395663"/>
            <a:ext cx="1189038" cy="1143000"/>
          </a:xfrm>
          <a:prstGeom prst="rect">
            <a:avLst/>
          </a:prstGeom>
          <a:noFill/>
          <a:ln w="9525">
            <a:noFill/>
            <a:miter lim="800000"/>
            <a:headEnd/>
            <a:tailEnd/>
          </a:ln>
        </p:spPr>
      </p:pic>
      <p:pic>
        <p:nvPicPr>
          <p:cNvPr id="7176" name="Picture 5" descr="Earth.jpg"/>
          <p:cNvPicPr>
            <a:picLocks noChangeAspect="1"/>
          </p:cNvPicPr>
          <p:nvPr/>
        </p:nvPicPr>
        <p:blipFill>
          <a:blip r:embed="rId8" cstate="print"/>
          <a:srcRect/>
          <a:stretch>
            <a:fillRect/>
          </a:stretch>
        </p:blipFill>
        <p:spPr bwMode="auto">
          <a:xfrm>
            <a:off x="2971800" y="3395663"/>
            <a:ext cx="1336675" cy="1295400"/>
          </a:xfrm>
          <a:prstGeom prst="rect">
            <a:avLst/>
          </a:prstGeom>
          <a:noFill/>
          <a:ln w="9525">
            <a:noFill/>
            <a:miter lim="800000"/>
            <a:headEnd/>
            <a:tailEnd/>
          </a:ln>
        </p:spPr>
      </p:pic>
      <p:pic>
        <p:nvPicPr>
          <p:cNvPr id="7177" name="Picture 6" descr="Education.jpg"/>
          <p:cNvPicPr>
            <a:picLocks noChangeAspect="1"/>
          </p:cNvPicPr>
          <p:nvPr/>
        </p:nvPicPr>
        <p:blipFill>
          <a:blip r:embed="rId9" cstate="print"/>
          <a:srcRect/>
          <a:stretch>
            <a:fillRect/>
          </a:stretch>
        </p:blipFill>
        <p:spPr bwMode="auto">
          <a:xfrm>
            <a:off x="5105400" y="3395663"/>
            <a:ext cx="1219200" cy="1219200"/>
          </a:xfrm>
          <a:prstGeom prst="rect">
            <a:avLst/>
          </a:prstGeom>
          <a:noFill/>
          <a:ln w="9525">
            <a:noFill/>
            <a:miter lim="800000"/>
            <a:headEnd/>
            <a:tailEnd/>
          </a:ln>
        </p:spPr>
      </p:pic>
      <p:pic>
        <p:nvPicPr>
          <p:cNvPr id="7178" name="Picture 7" descr="DNA.jpg"/>
          <p:cNvPicPr>
            <a:picLocks noChangeAspect="1"/>
          </p:cNvPicPr>
          <p:nvPr/>
        </p:nvPicPr>
        <p:blipFill>
          <a:blip r:embed="rId10" cstate="print"/>
          <a:srcRect/>
          <a:stretch>
            <a:fillRect/>
          </a:stretch>
        </p:blipFill>
        <p:spPr bwMode="auto">
          <a:xfrm>
            <a:off x="7162800" y="3395663"/>
            <a:ext cx="1122363" cy="1295400"/>
          </a:xfrm>
          <a:prstGeom prst="rect">
            <a:avLst/>
          </a:prstGeom>
          <a:noFill/>
          <a:ln w="9525">
            <a:noFill/>
            <a:miter lim="800000"/>
            <a:headEnd/>
            <a:tailEnd/>
          </a:ln>
        </p:spPr>
      </p:pic>
      <p:sp>
        <p:nvSpPr>
          <p:cNvPr id="9" name="Left-Right Arrow 8"/>
          <p:cNvSpPr/>
          <p:nvPr/>
        </p:nvSpPr>
        <p:spPr>
          <a:xfrm>
            <a:off x="887896" y="1172423"/>
            <a:ext cx="7543800" cy="964487"/>
          </a:xfrm>
          <a:prstGeom prst="leftRightArrow">
            <a:avLst/>
          </a:prstGeom>
          <a:solidFill>
            <a:srgbClr val="0766B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dirty="0">
                <a:solidFill>
                  <a:schemeClr val="bg1"/>
                </a:solidFill>
                <a:effectLst>
                  <a:outerShdw blurRad="38100" dist="38100" dir="2700000" algn="tl">
                    <a:srgbClr val="000000">
                      <a:alpha val="43137"/>
                    </a:srgbClr>
                  </a:outerShdw>
                </a:effectLst>
                <a:latin typeface="+mj-lt"/>
                <a:cs typeface="Arial" pitchFamily="34" charset="0"/>
              </a:rPr>
              <a:t>Community and Geographic Outreach</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Accelerating time to insight</a:t>
            </a:r>
            <a:br>
              <a:rPr lang="en-US" dirty="0" smtClean="0"/>
            </a:br>
            <a:r>
              <a:rPr lang="en-US" dirty="0" smtClean="0"/>
              <a:t>with Advanced Research Tools and Services</a:t>
            </a:r>
            <a:endParaRPr lang="en-US" dirty="0"/>
          </a:p>
        </p:txBody>
      </p:sp>
      <p:sp>
        <p:nvSpPr>
          <p:cNvPr id="8" name="Content Placeholder 7"/>
          <p:cNvSpPr>
            <a:spLocks noGrp="1"/>
          </p:cNvSpPr>
          <p:nvPr>
            <p:ph sz="half" idx="2"/>
          </p:nvPr>
        </p:nvSpPr>
        <p:spPr>
          <a:xfrm>
            <a:off x="1511468" y="2133600"/>
            <a:ext cx="6121063" cy="3139321"/>
          </a:xfrm>
        </p:spPr>
        <p:txBody>
          <a:bodyPr/>
          <a:lstStyle/>
          <a:p>
            <a:pPr marL="60325" indent="-7938">
              <a:buNone/>
            </a:pPr>
            <a:r>
              <a:rPr lang="en-US" sz="2400" dirty="0" smtClean="0"/>
              <a:t>Our goal is to accelerate research by collaborating with academic communities to create open tools and services based on Microsoft platforms and productivity software. </a:t>
            </a:r>
          </a:p>
          <a:p>
            <a:pPr marL="60325" indent="-7938">
              <a:buNone/>
            </a:pPr>
            <a:endParaRPr lang="en-US" sz="2400" dirty="0" smtClean="0"/>
          </a:p>
          <a:p>
            <a:pPr marL="60325" indent="-7938">
              <a:buNone/>
            </a:pPr>
            <a:r>
              <a:rPr lang="en-US" sz="2400" dirty="0" smtClean="0"/>
              <a:t>We help scientists spend less time on IT issues and more time on discovery.</a:t>
            </a:r>
            <a:endParaRPr lang="en-US" sz="2400" dirty="0"/>
          </a:p>
        </p:txBody>
      </p:sp>
      <p:graphicFrame>
        <p:nvGraphicFramePr>
          <p:cNvPr id="6" name="Diagram 5"/>
          <p:cNvGraphicFramePr/>
          <p:nvPr/>
        </p:nvGraphicFramePr>
        <p:xfrm>
          <a:off x="685800" y="838200"/>
          <a:ext cx="7924800" cy="13716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600200"/>
          <a:ext cx="8534400" cy="4648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28600" y="0"/>
            <a:ext cx="8686800" cy="762000"/>
          </a:xfrm>
        </p:spPr>
        <p:txBody>
          <a:bodyPr/>
          <a:lstStyle/>
          <a:p>
            <a:r>
              <a:rPr lang="en-US" dirty="0" smtClean="0"/>
              <a:t>Tools and Technologies for the Scientific Community</a:t>
            </a:r>
            <a:endParaRPr lang="en-US" dirty="0"/>
          </a:p>
        </p:txBody>
      </p:sp>
      <p:sp>
        <p:nvSpPr>
          <p:cNvPr id="5" name="Oval 4"/>
          <p:cNvSpPr/>
          <p:nvPr/>
        </p:nvSpPr>
        <p:spPr>
          <a:xfrm>
            <a:off x="1905000" y="4724400"/>
            <a:ext cx="1219200" cy="1143000"/>
          </a:xfrm>
          <a:prstGeom prst="ellipse">
            <a:avLst/>
          </a:prstGeom>
          <a:solidFill>
            <a:srgbClr val="CC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Research Information Center</a:t>
            </a:r>
            <a:endParaRPr lang="en-US" sz="1050" b="1" dirty="0">
              <a:solidFill>
                <a:schemeClr val="tx1"/>
              </a:solidFill>
            </a:endParaRPr>
          </a:p>
        </p:txBody>
      </p:sp>
      <p:sp>
        <p:nvSpPr>
          <p:cNvPr id="6" name="Oval 5"/>
          <p:cNvSpPr/>
          <p:nvPr/>
        </p:nvSpPr>
        <p:spPr>
          <a:xfrm>
            <a:off x="1371600" y="2286000"/>
            <a:ext cx="1219200" cy="1143000"/>
          </a:xfrm>
          <a:prstGeom prst="ellipse">
            <a:avLst/>
          </a:prstGeom>
          <a:solidFill>
            <a:srgbClr val="CC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Project Trident</a:t>
            </a:r>
            <a:endParaRPr lang="en-US" sz="1400" b="1" dirty="0">
              <a:solidFill>
                <a:schemeClr val="tx1"/>
              </a:solidFill>
            </a:endParaRPr>
          </a:p>
        </p:txBody>
      </p:sp>
      <p:sp>
        <p:nvSpPr>
          <p:cNvPr id="7" name="Oval 6"/>
          <p:cNvSpPr/>
          <p:nvPr/>
        </p:nvSpPr>
        <p:spPr>
          <a:xfrm>
            <a:off x="4114800" y="762000"/>
            <a:ext cx="1219200" cy="1143000"/>
          </a:xfrm>
          <a:prstGeom prst="ellipse">
            <a:avLst/>
          </a:prstGeom>
          <a:solidFill>
            <a:srgbClr val="CC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Zentity</a:t>
            </a:r>
            <a:endParaRPr lang="en-US" sz="1400" b="1" dirty="0">
              <a:solidFill>
                <a:schemeClr val="tx1"/>
              </a:solidFill>
            </a:endParaRPr>
          </a:p>
        </p:txBody>
      </p:sp>
      <p:sp>
        <p:nvSpPr>
          <p:cNvPr id="8" name="Oval 7"/>
          <p:cNvSpPr/>
          <p:nvPr/>
        </p:nvSpPr>
        <p:spPr>
          <a:xfrm>
            <a:off x="6781800" y="2667000"/>
            <a:ext cx="1219200" cy="1143000"/>
          </a:xfrm>
          <a:prstGeom prst="ellipse">
            <a:avLst/>
          </a:prstGeom>
          <a:solidFill>
            <a:srgbClr val="CC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Creative Commons</a:t>
            </a:r>
            <a:endParaRPr lang="en-US" sz="1200" b="1" dirty="0">
              <a:solidFill>
                <a:schemeClr val="tx1"/>
              </a:solidFill>
            </a:endParaRPr>
          </a:p>
        </p:txBody>
      </p:sp>
      <p:sp>
        <p:nvSpPr>
          <p:cNvPr id="9" name="Oval 8"/>
          <p:cNvSpPr/>
          <p:nvPr/>
        </p:nvSpPr>
        <p:spPr>
          <a:xfrm>
            <a:off x="6248400" y="4800600"/>
            <a:ext cx="1219200" cy="1143000"/>
          </a:xfrm>
          <a:prstGeom prst="ellipse">
            <a:avLst/>
          </a:prstGeom>
          <a:solidFill>
            <a:srgbClr val="CC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chemeClr val="tx1"/>
                </a:solidFill>
              </a:rPr>
              <a:t>NodeXL</a:t>
            </a:r>
            <a:endParaRPr lang="en-US" sz="1400" b="1" dirty="0">
              <a:solidFill>
                <a:schemeClr val="tx1"/>
              </a:solidFill>
            </a:endParaRPr>
          </a:p>
        </p:txBody>
      </p:sp>
      <p:sp>
        <p:nvSpPr>
          <p:cNvPr id="10" name="TextBox 9"/>
          <p:cNvSpPr txBox="1"/>
          <p:nvPr/>
        </p:nvSpPr>
        <p:spPr>
          <a:xfrm>
            <a:off x="533400" y="990600"/>
            <a:ext cx="3006464" cy="923330"/>
          </a:xfrm>
          <a:prstGeom prst="rect">
            <a:avLst/>
          </a:prstGeom>
          <a:noFill/>
        </p:spPr>
        <p:txBody>
          <a:bodyPr wrap="none" rtlCol="0">
            <a:spAutoFit/>
          </a:bodyPr>
          <a:lstStyle/>
          <a:p>
            <a:r>
              <a:rPr lang="en-US" dirty="0" smtClean="0"/>
              <a:t>Open tools and services </a:t>
            </a:r>
          </a:p>
          <a:p>
            <a:r>
              <a:rPr lang="en-US" dirty="0" smtClean="0"/>
              <a:t>based on Microsoft platforms </a:t>
            </a:r>
          </a:p>
          <a:p>
            <a:r>
              <a:rPr lang="en-US" dirty="0" smtClean="0"/>
              <a:t>and productivity software</a:t>
            </a:r>
            <a:endParaRPr lang="en-US" dirty="0"/>
          </a:p>
        </p:txBody>
      </p:sp>
      <p:sp>
        <p:nvSpPr>
          <p:cNvPr id="11" name="Rectangle 10"/>
          <p:cNvSpPr/>
          <p:nvPr/>
        </p:nvSpPr>
        <p:spPr>
          <a:xfrm>
            <a:off x="457200" y="990600"/>
            <a:ext cx="3048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248580" y="173758"/>
            <a:ext cx="7696200" cy="1731243"/>
          </a:xfrm>
        </p:spPr>
        <p:txBody>
          <a:bodyPr/>
          <a:lstStyle/>
          <a:p>
            <a:pPr algn="l">
              <a:defRPr/>
            </a:pPr>
            <a:r>
              <a:rPr lang="en-US" sz="2800" dirty="0" smtClean="0"/>
              <a:t>Project Trident: A Scientific Workflow Workbench</a:t>
            </a:r>
            <a:r>
              <a:rPr lang="en-US" sz="3600" dirty="0" smtClean="0"/>
              <a:t/>
            </a:r>
            <a:br>
              <a:rPr lang="en-US" sz="3600" dirty="0" smtClean="0"/>
            </a:br>
            <a:r>
              <a:rPr lang="en-US" sz="2800" dirty="0" smtClean="0">
                <a:solidFill>
                  <a:srgbClr val="1147E1"/>
                </a:solidFill>
              </a:rPr>
              <a:t>Accelerating the pace of discovery</a:t>
            </a:r>
            <a:r>
              <a:rPr lang="en-US" sz="1100" dirty="0" smtClean="0">
                <a:solidFill>
                  <a:schemeClr val="bg1"/>
                </a:solidFill>
                <a:effectLst>
                  <a:outerShdw blurRad="38100" dist="38100" dir="2700000" algn="tl">
                    <a:srgbClr val="000000">
                      <a:alpha val="43137"/>
                    </a:srgbClr>
                  </a:outerShdw>
                </a:effectLst>
              </a:rPr>
              <a:t/>
            </a:r>
            <a:br>
              <a:rPr lang="en-US" sz="1100" dirty="0" smtClean="0">
                <a:solidFill>
                  <a:schemeClr val="bg1"/>
                </a:solidFill>
                <a:effectLst>
                  <a:outerShdw blurRad="38100" dist="38100" dir="2700000" algn="tl">
                    <a:srgbClr val="000000">
                      <a:alpha val="43137"/>
                    </a:srgbClr>
                  </a:outerShdw>
                </a:effectLst>
              </a:rPr>
            </a:br>
            <a:endParaRPr lang="en-US" sz="5300" dirty="0">
              <a:solidFill>
                <a:schemeClr val="bg1"/>
              </a:solidFill>
              <a:effectLst>
                <a:outerShdw blurRad="38100" dist="38100" dir="2700000" algn="tl">
                  <a:srgbClr val="000000">
                    <a:alpha val="43137"/>
                  </a:srgbClr>
                </a:outerShdw>
              </a:effectLst>
            </a:endParaRPr>
          </a:p>
        </p:txBody>
      </p:sp>
      <p:sp>
        <p:nvSpPr>
          <p:cNvPr id="671747" name="Rectangle 3"/>
          <p:cNvSpPr>
            <a:spLocks noGrp="1" noChangeArrowheads="1"/>
          </p:cNvSpPr>
          <p:nvPr>
            <p:ph idx="4294967295"/>
          </p:nvPr>
        </p:nvSpPr>
        <p:spPr>
          <a:xfrm>
            <a:off x="228601" y="1219200"/>
            <a:ext cx="4953000" cy="4724400"/>
          </a:xfrm>
          <a:prstGeom prst="rect">
            <a:avLst/>
          </a:prstGeom>
          <a:scene3d>
            <a:camera prst="orthographicFront"/>
            <a:lightRig rig="threePt" dir="t"/>
          </a:scene3d>
          <a:sp3d>
            <a:bevelT/>
          </a:sp3d>
        </p:spPr>
        <p:txBody>
          <a:bodyPr/>
          <a:lstStyle/>
          <a:p>
            <a:pPr marL="228560" indent="-228560"/>
            <a:r>
              <a:rPr lang="en-US" sz="1700" dirty="0" smtClean="0"/>
              <a:t>Makes it easier for scientists to ingest and make sense of data</a:t>
            </a:r>
          </a:p>
          <a:p>
            <a:pPr marL="228560" indent="-228560"/>
            <a:endParaRPr lang="en-US" sz="1700" dirty="0" smtClean="0"/>
          </a:p>
          <a:p>
            <a:pPr marL="228560" indent="-228560"/>
            <a:r>
              <a:rPr lang="en-US" sz="1700" dirty="0" smtClean="0"/>
              <a:t>Get answers to questions at a rate not previously possible</a:t>
            </a:r>
          </a:p>
          <a:p>
            <a:pPr marL="228560" indent="-228560"/>
            <a:endParaRPr lang="en-US" sz="1700" dirty="0" smtClean="0"/>
          </a:p>
          <a:p>
            <a:pPr marL="228560" indent="-228560"/>
            <a:r>
              <a:rPr lang="en-US" sz="1700" dirty="0" smtClean="0"/>
              <a:t>Capture provenance</a:t>
            </a:r>
          </a:p>
          <a:p>
            <a:pPr marL="228560" indent="-228560"/>
            <a:endParaRPr lang="en-US" sz="1700" dirty="0" smtClean="0"/>
          </a:p>
          <a:p>
            <a:pPr marL="228560" indent="-228560"/>
            <a:r>
              <a:rPr lang="en-US" sz="1700" dirty="0" smtClean="0"/>
              <a:t>Scientists in data-intensive fields such as oceanography, astronomy, environmental science and medical research can use these tools to manage, integrate and visualize volumes of information. </a:t>
            </a:r>
          </a:p>
          <a:p>
            <a:pPr marL="228560" indent="-228560"/>
            <a:endParaRPr lang="en-US" sz="1700" dirty="0" smtClean="0"/>
          </a:p>
          <a:p>
            <a:pPr marL="228560" indent="-228560"/>
            <a:r>
              <a:rPr lang="en-US" sz="1700" dirty="0" smtClean="0"/>
              <a:t>The tools are available as no-cost downloads to academic researchers and scientists </a:t>
            </a:r>
            <a:endParaRPr lang="en-US" sz="1700" dirty="0"/>
          </a:p>
        </p:txBody>
      </p:sp>
      <p:sp>
        <p:nvSpPr>
          <p:cNvPr id="6" name="TextBox 5"/>
          <p:cNvSpPr txBox="1"/>
          <p:nvPr/>
        </p:nvSpPr>
        <p:spPr>
          <a:xfrm>
            <a:off x="5260516" y="5062013"/>
            <a:ext cx="3253990" cy="1046418"/>
          </a:xfrm>
          <a:prstGeom prst="rect">
            <a:avLst/>
          </a:prstGeom>
          <a:noFill/>
        </p:spPr>
        <p:txBody>
          <a:bodyPr wrap="none" lIns="121899" tIns="60949" rIns="121899" bIns="60949" rtlCol="0">
            <a:spAutoFit/>
          </a:bodyPr>
          <a:lstStyle/>
          <a:p>
            <a:r>
              <a:rPr lang="en-US" sz="2000" i="1" dirty="0" smtClean="0"/>
              <a:t>What once required weeks</a:t>
            </a:r>
          </a:p>
          <a:p>
            <a:r>
              <a:rPr lang="en-US" sz="2000" i="1" dirty="0" smtClean="0"/>
              <a:t>or months of custom coding, </a:t>
            </a:r>
          </a:p>
          <a:p>
            <a:r>
              <a:rPr lang="en-US" sz="2000" i="1" dirty="0" smtClean="0"/>
              <a:t>now takes just hours</a:t>
            </a:r>
            <a:endParaRPr lang="en-US" sz="2000" i="1" dirty="0"/>
          </a:p>
        </p:txBody>
      </p:sp>
      <p:sp>
        <p:nvSpPr>
          <p:cNvPr id="7" name="Rectangle 6"/>
          <p:cNvSpPr/>
          <p:nvPr/>
        </p:nvSpPr>
        <p:spPr bwMode="auto">
          <a:xfrm>
            <a:off x="5181600" y="4953001"/>
            <a:ext cx="3283374" cy="1219200"/>
          </a:xfrm>
          <a:prstGeom prst="rect">
            <a:avLst/>
          </a:prstGeom>
          <a:noFill/>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 name="Picture 9" descr="mars-31"/>
          <p:cNvPicPr>
            <a:picLocks noChangeAspect="1" noChangeArrowheads="1"/>
          </p:cNvPicPr>
          <p:nvPr/>
        </p:nvPicPr>
        <p:blipFill>
          <a:blip r:embed="rId3" cstate="print"/>
          <a:srcRect/>
          <a:stretch>
            <a:fillRect/>
          </a:stretch>
        </p:blipFill>
        <p:spPr bwMode="auto">
          <a:xfrm>
            <a:off x="5486400" y="838200"/>
            <a:ext cx="3013009" cy="2768602"/>
          </a:xfrm>
          <a:prstGeom prst="rect">
            <a:avLst/>
          </a:prstGeom>
          <a:noFill/>
          <a:ln w="9525">
            <a:noFill/>
            <a:miter lim="800000"/>
            <a:headEnd/>
            <a:tailEnd/>
          </a:ln>
          <a:scene3d>
            <a:camera prst="perspectiveHeroicExtremeLeftFacing"/>
            <a:lightRig rig="threePt" dir="t"/>
          </a:scene3d>
          <a:sp3d>
            <a:bevelT w="63500"/>
            <a:bevelB w="57150"/>
          </a:sp3d>
        </p:spPr>
      </p:pic>
      <p:sp>
        <p:nvSpPr>
          <p:cNvPr id="9" name="Rectangle 8"/>
          <p:cNvSpPr/>
          <p:nvPr/>
        </p:nvSpPr>
        <p:spPr>
          <a:xfrm>
            <a:off x="5105400" y="3415605"/>
            <a:ext cx="3352800" cy="1384995"/>
          </a:xfrm>
          <a:prstGeom prst="rect">
            <a:avLst/>
          </a:prstGeom>
        </p:spPr>
        <p:txBody>
          <a:bodyPr wrap="square">
            <a:spAutoFit/>
          </a:bodyPr>
          <a:lstStyle/>
          <a:p>
            <a:pPr>
              <a:buNone/>
            </a:pPr>
            <a:r>
              <a:rPr lang="en-US" sz="1200" i="1" dirty="0" smtClean="0"/>
              <a:t>Example:</a:t>
            </a:r>
          </a:p>
          <a:p>
            <a:pPr>
              <a:buNone/>
            </a:pPr>
            <a:r>
              <a:rPr lang="en-US" sz="1200" i="1" dirty="0" smtClean="0"/>
              <a:t>Scientific workflow workbench</a:t>
            </a:r>
          </a:p>
          <a:p>
            <a:pPr>
              <a:buNone/>
            </a:pPr>
            <a:r>
              <a:rPr lang="en-US" sz="1200" i="1" dirty="0" smtClean="0"/>
              <a:t> to automate the data processing</a:t>
            </a:r>
          </a:p>
          <a:p>
            <a:pPr>
              <a:buNone/>
            </a:pPr>
            <a:r>
              <a:rPr lang="en-US" sz="1200" i="1" dirty="0" smtClean="0"/>
              <a:t> pipelines of the world’s first plate-scale </a:t>
            </a:r>
          </a:p>
          <a:p>
            <a:pPr>
              <a:buNone/>
            </a:pPr>
            <a:r>
              <a:rPr lang="en-US" sz="1200" i="1" dirty="0" smtClean="0"/>
              <a:t>undersea observatory.</a:t>
            </a:r>
          </a:p>
          <a:p>
            <a:pPr>
              <a:buNone/>
            </a:pPr>
            <a:r>
              <a:rPr lang="en-US" sz="1200" dirty="0" smtClean="0"/>
              <a:t>University of Washington and Monterey Bay Aquarium Research Institute</a:t>
            </a:r>
            <a:endParaRPr lang="en-US" sz="1200" i="1"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16" descr="http://sitelogos.googlepages.com/CreativeCommons.jpg"/>
          <p:cNvPicPr>
            <a:picLocks noChangeAspect="1" noChangeArrowheads="1"/>
          </p:cNvPicPr>
          <p:nvPr/>
        </p:nvPicPr>
        <p:blipFill>
          <a:blip r:embed="rId2" cstate="print"/>
          <a:srcRect/>
          <a:stretch>
            <a:fillRect/>
          </a:stretch>
        </p:blipFill>
        <p:spPr bwMode="auto">
          <a:xfrm>
            <a:off x="6781800" y="1143000"/>
            <a:ext cx="2126512" cy="762000"/>
          </a:xfrm>
          <a:prstGeom prst="rect">
            <a:avLst/>
          </a:prstGeom>
          <a:noFill/>
          <a:ln w="9525">
            <a:noFill/>
            <a:miter lim="800000"/>
            <a:headEnd/>
            <a:tailEnd/>
          </a:ln>
        </p:spPr>
      </p:pic>
      <p:pic>
        <p:nvPicPr>
          <p:cNvPr id="53252" name="Picture 4"/>
          <p:cNvPicPr>
            <a:picLocks noChangeAspect="1" noChangeArrowheads="1"/>
          </p:cNvPicPr>
          <p:nvPr/>
        </p:nvPicPr>
        <p:blipFill>
          <a:blip r:embed="rId3" cstate="print"/>
          <a:srcRect/>
          <a:stretch>
            <a:fillRect/>
          </a:stretch>
        </p:blipFill>
        <p:spPr bwMode="auto">
          <a:xfrm>
            <a:off x="3276600" y="1524000"/>
            <a:ext cx="4299740" cy="3352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ounded Rectangular Callout 5"/>
          <p:cNvSpPr/>
          <p:nvPr/>
        </p:nvSpPr>
        <p:spPr>
          <a:xfrm>
            <a:off x="2895600" y="1143000"/>
            <a:ext cx="3200400" cy="609600"/>
          </a:xfrm>
          <a:prstGeom prst="wedgeRoundRectCallout">
            <a:avLst>
              <a:gd name="adj1" fmla="val 1021"/>
              <a:gd name="adj2" fmla="val 106465"/>
              <a:gd name="adj3" fmla="val 16667"/>
            </a:avLst>
          </a:prstGeom>
          <a:solidFill>
            <a:schemeClr val="accent4">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t" anchorCtr="0"/>
          <a:lstStyle/>
          <a:p>
            <a:r>
              <a:rPr lang="en-US" sz="1600" b="1" dirty="0" smtClean="0"/>
              <a:t>Intent</a:t>
            </a:r>
            <a:r>
              <a:rPr lang="en-US" sz="1600" dirty="0" smtClean="0"/>
              <a:t>: Insert Creative Commons licenses from within Office 2007</a:t>
            </a:r>
            <a:endParaRPr lang="en-US" sz="1600" dirty="0"/>
          </a:p>
        </p:txBody>
      </p:sp>
      <p:sp>
        <p:nvSpPr>
          <p:cNvPr id="7" name="Rounded Rectangular Callout 6"/>
          <p:cNvSpPr/>
          <p:nvPr/>
        </p:nvSpPr>
        <p:spPr>
          <a:xfrm>
            <a:off x="3505200" y="4800600"/>
            <a:ext cx="3733800" cy="609600"/>
          </a:xfrm>
          <a:prstGeom prst="wedgeRoundRectCallout">
            <a:avLst>
              <a:gd name="adj1" fmla="val 20407"/>
              <a:gd name="adj2" fmla="val -78598"/>
              <a:gd name="adj3" fmla="val 16667"/>
            </a:avLst>
          </a:prstGeom>
          <a:solidFill>
            <a:schemeClr val="accent4">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t" anchorCtr="0"/>
          <a:lstStyle/>
          <a:p>
            <a:r>
              <a:rPr lang="en-US" sz="1600" b="1" dirty="0" smtClean="0"/>
              <a:t>Relationships</a:t>
            </a:r>
            <a:r>
              <a:rPr lang="en-US" sz="1600" dirty="0" smtClean="0"/>
              <a:t>: license information stored as RDF XML within the document OOXML</a:t>
            </a:r>
            <a:endParaRPr lang="en-US" sz="1600" dirty="0"/>
          </a:p>
        </p:txBody>
      </p:sp>
      <p:pic>
        <p:nvPicPr>
          <p:cNvPr id="53250" name="Picture 2"/>
          <p:cNvPicPr>
            <a:picLocks noChangeAspect="1" noChangeArrowheads="1"/>
          </p:cNvPicPr>
          <p:nvPr/>
        </p:nvPicPr>
        <p:blipFill>
          <a:blip r:embed="rId4" cstate="print"/>
          <a:srcRect/>
          <a:stretch>
            <a:fillRect/>
          </a:stretch>
        </p:blipFill>
        <p:spPr bwMode="auto">
          <a:xfrm>
            <a:off x="838200" y="3070588"/>
            <a:ext cx="2514600" cy="18824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TextBox 11"/>
          <p:cNvSpPr txBox="1"/>
          <p:nvPr/>
        </p:nvSpPr>
        <p:spPr>
          <a:xfrm>
            <a:off x="4419600" y="5638800"/>
            <a:ext cx="4495800" cy="707886"/>
          </a:xfrm>
          <a:prstGeom prst="rect">
            <a:avLst/>
          </a:prstGeom>
          <a:noFill/>
        </p:spPr>
        <p:txBody>
          <a:bodyPr wrap="square" rtlCol="0">
            <a:spAutoFit/>
          </a:bodyPr>
          <a:lstStyle/>
          <a:p>
            <a:pPr algn="r"/>
            <a:r>
              <a:rPr lang="en-US" sz="2000" dirty="0" smtClean="0"/>
              <a:t> </a:t>
            </a:r>
            <a:endParaRPr lang="en-US" sz="2000" dirty="0" smtClean="0">
              <a:hlinkClick r:id="rId5"/>
            </a:endParaRPr>
          </a:p>
          <a:p>
            <a:pPr algn="r"/>
            <a:r>
              <a:rPr lang="en-US" sz="2000" dirty="0" smtClean="0">
                <a:hlinkClick r:id="rId5"/>
              </a:rPr>
              <a:t>http://ccaddin2007.codeplex.com</a:t>
            </a:r>
            <a:r>
              <a:rPr lang="en-US" sz="1600" dirty="0" smtClean="0"/>
              <a:t> </a:t>
            </a:r>
            <a:endParaRPr lang="en-US" sz="1600" dirty="0"/>
          </a:p>
        </p:txBody>
      </p:sp>
      <p:sp>
        <p:nvSpPr>
          <p:cNvPr id="13" name="Title 12"/>
          <p:cNvSpPr>
            <a:spLocks noGrp="1"/>
          </p:cNvSpPr>
          <p:nvPr>
            <p:ph type="title"/>
          </p:nvPr>
        </p:nvSpPr>
        <p:spPr/>
        <p:txBody>
          <a:bodyPr/>
          <a:lstStyle/>
          <a:p>
            <a:r>
              <a:rPr lang="en-US" sz="3600" dirty="0" smtClean="0"/>
              <a:t>Creative Commons Add-in for Office 2007</a:t>
            </a:r>
          </a:p>
        </p:txBody>
      </p:sp>
      <p:sp>
        <p:nvSpPr>
          <p:cNvPr id="10" name="Cloud Callout 9"/>
          <p:cNvSpPr/>
          <p:nvPr/>
        </p:nvSpPr>
        <p:spPr>
          <a:xfrm>
            <a:off x="304800" y="2057400"/>
            <a:ext cx="3276600" cy="1066800"/>
          </a:xfrm>
          <a:prstGeom prst="cloudCallout">
            <a:avLst>
              <a:gd name="adj1" fmla="val 10146"/>
              <a:gd name="adj2" fmla="val 88608"/>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1" name="TextBox 10"/>
          <p:cNvSpPr txBox="1"/>
          <p:nvPr/>
        </p:nvSpPr>
        <p:spPr>
          <a:xfrm>
            <a:off x="838200" y="2168604"/>
            <a:ext cx="2514600" cy="1107996"/>
          </a:xfrm>
          <a:prstGeom prst="rect">
            <a:avLst/>
          </a:prstGeom>
          <a:noFill/>
        </p:spPr>
        <p:txBody>
          <a:bodyPr wrap="square" rtlCol="0">
            <a:spAutoFit/>
          </a:bodyPr>
          <a:lstStyle/>
          <a:p>
            <a:r>
              <a:rPr lang="en-US" sz="1600" b="1" dirty="0" smtClean="0"/>
              <a:t>Services</a:t>
            </a:r>
            <a:r>
              <a:rPr lang="en-US" sz="1600" dirty="0" smtClean="0"/>
              <a:t>: Integrates with Creative Commons Web API to create new licenses</a:t>
            </a:r>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srcRect b="42857"/>
          <a:stretch>
            <a:fillRect/>
          </a:stretch>
        </p:blipFill>
        <p:spPr bwMode="auto">
          <a:xfrm>
            <a:off x="1219200" y="1700862"/>
            <a:ext cx="5410200" cy="35569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7"/>
          <p:cNvSpPr>
            <a:spLocks noGrp="1"/>
          </p:cNvSpPr>
          <p:nvPr>
            <p:ph type="title"/>
          </p:nvPr>
        </p:nvSpPr>
        <p:spPr/>
        <p:txBody>
          <a:bodyPr/>
          <a:lstStyle/>
          <a:p>
            <a:r>
              <a:rPr lang="en-US" dirty="0" err="1" smtClean="0"/>
              <a:t>Zentity</a:t>
            </a:r>
            <a:r>
              <a:rPr lang="en-US" dirty="0" smtClean="0"/>
              <a:t> – </a:t>
            </a:r>
            <a:r>
              <a:rPr lang="en-US" b="0" i="1" dirty="0" smtClean="0"/>
              <a:t>a Research Output Repository Platform</a:t>
            </a:r>
            <a:endParaRPr lang="en-US" b="0" i="1" dirty="0"/>
          </a:p>
        </p:txBody>
      </p:sp>
      <p:sp>
        <p:nvSpPr>
          <p:cNvPr id="10" name="TextBox 9"/>
          <p:cNvSpPr txBox="1"/>
          <p:nvPr/>
        </p:nvSpPr>
        <p:spPr>
          <a:xfrm>
            <a:off x="2971800" y="5562600"/>
            <a:ext cx="6096000" cy="1477328"/>
          </a:xfrm>
          <a:prstGeom prst="rect">
            <a:avLst/>
          </a:prstGeom>
          <a:noFill/>
        </p:spPr>
        <p:txBody>
          <a:bodyPr wrap="square" rtlCol="0">
            <a:spAutoFit/>
          </a:bodyPr>
          <a:lstStyle/>
          <a:p>
            <a:pPr algn="r"/>
            <a:endParaRPr lang="en-US" sz="2400" dirty="0" smtClean="0">
              <a:hlinkClick r:id="rId3"/>
            </a:endParaRPr>
          </a:p>
          <a:p>
            <a:pPr algn="r"/>
            <a:r>
              <a:rPr lang="en-US" sz="2400" dirty="0" smtClean="0">
                <a:hlinkClick r:id="rId3"/>
              </a:rPr>
              <a:t>http://research.microsoft.com/zentity/</a:t>
            </a:r>
            <a:r>
              <a:rPr lang="en-US" sz="2400" dirty="0" smtClean="0"/>
              <a:t> </a:t>
            </a:r>
          </a:p>
          <a:p>
            <a:pPr algn="r"/>
            <a:endParaRPr lang="en-US" sz="2400" dirty="0" smtClean="0"/>
          </a:p>
          <a:p>
            <a:endParaRPr lang="en-US" dirty="0"/>
          </a:p>
        </p:txBody>
      </p:sp>
      <p:sp>
        <p:nvSpPr>
          <p:cNvPr id="16" name="Rounded Rectangular Callout 15"/>
          <p:cNvSpPr/>
          <p:nvPr/>
        </p:nvSpPr>
        <p:spPr>
          <a:xfrm>
            <a:off x="228600" y="5181600"/>
            <a:ext cx="4038600" cy="609600"/>
          </a:xfrm>
          <a:prstGeom prst="wedgeRoundRectCallout">
            <a:avLst>
              <a:gd name="adj1" fmla="val 52981"/>
              <a:gd name="adj2" fmla="val -133658"/>
              <a:gd name="adj3" fmla="val 16667"/>
            </a:avLst>
          </a:prstGeom>
          <a:solidFill>
            <a:schemeClr val="accent4">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t" anchorCtr="0"/>
          <a:lstStyle/>
          <a:p>
            <a:r>
              <a:rPr lang="en-US" sz="1600" b="1" dirty="0" smtClean="0"/>
              <a:t>A semantic computing platform to store and expose relationships between digital assets</a:t>
            </a:r>
            <a:endParaRPr lang="en-US" sz="1600" b="1" dirty="0"/>
          </a:p>
        </p:txBody>
      </p:sp>
      <p:sp>
        <p:nvSpPr>
          <p:cNvPr id="17" name="Rounded Rectangular Callout 16"/>
          <p:cNvSpPr/>
          <p:nvPr/>
        </p:nvSpPr>
        <p:spPr>
          <a:xfrm>
            <a:off x="6248400" y="3657600"/>
            <a:ext cx="2667000" cy="838200"/>
          </a:xfrm>
          <a:prstGeom prst="wedgeRoundRectCallout">
            <a:avLst>
              <a:gd name="adj1" fmla="val -61451"/>
              <a:gd name="adj2" fmla="val 93067"/>
              <a:gd name="adj3" fmla="val 16667"/>
            </a:avLst>
          </a:prstGeom>
          <a:solidFill>
            <a:schemeClr val="accent4">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t" anchorCtr="0"/>
          <a:lstStyle/>
          <a:p>
            <a:r>
              <a:rPr lang="en-US" sz="1600" dirty="0" smtClean="0"/>
              <a:t>Flexible data model enables many scenarios and can be easily extended over time  </a:t>
            </a:r>
            <a:endParaRPr lang="en-US" sz="1600" dirty="0"/>
          </a:p>
        </p:txBody>
      </p:sp>
      <p:sp>
        <p:nvSpPr>
          <p:cNvPr id="7" name="Cloud Callout 6"/>
          <p:cNvSpPr/>
          <p:nvPr/>
        </p:nvSpPr>
        <p:spPr>
          <a:xfrm>
            <a:off x="5715000" y="914400"/>
            <a:ext cx="3276600" cy="990600"/>
          </a:xfrm>
          <a:prstGeom prst="cloudCallout">
            <a:avLst>
              <a:gd name="adj1" fmla="val -24016"/>
              <a:gd name="adj2" fmla="val 90086"/>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9" name="TextBox 8"/>
          <p:cNvSpPr txBox="1"/>
          <p:nvPr/>
        </p:nvSpPr>
        <p:spPr>
          <a:xfrm>
            <a:off x="6019800" y="1066800"/>
            <a:ext cx="3200400" cy="830997"/>
          </a:xfrm>
          <a:prstGeom prst="rect">
            <a:avLst/>
          </a:prstGeom>
          <a:noFill/>
        </p:spPr>
        <p:txBody>
          <a:bodyPr wrap="square" rtlCol="0">
            <a:spAutoFit/>
          </a:bodyPr>
          <a:lstStyle/>
          <a:p>
            <a:r>
              <a:rPr lang="en-US" sz="1600" dirty="0" smtClean="0"/>
              <a:t>Native support for RSS, OAI-PMH, OAI-ORE, AtomPub and SWORD</a:t>
            </a:r>
          </a:p>
          <a:p>
            <a:endParaRPr lang="en-US" sz="1600" dirty="0"/>
          </a:p>
        </p:txBody>
      </p:sp>
      <p:sp>
        <p:nvSpPr>
          <p:cNvPr id="11" name="Rounded Rectangular Callout 10"/>
          <p:cNvSpPr/>
          <p:nvPr/>
        </p:nvSpPr>
        <p:spPr>
          <a:xfrm>
            <a:off x="304800" y="1295400"/>
            <a:ext cx="2971800" cy="609600"/>
          </a:xfrm>
          <a:prstGeom prst="wedgeRoundRectCallout">
            <a:avLst>
              <a:gd name="adj1" fmla="val 50675"/>
              <a:gd name="adj2" fmla="val 106860"/>
              <a:gd name="adj3" fmla="val 16667"/>
            </a:avLst>
          </a:prstGeom>
          <a:solidFill>
            <a:schemeClr val="accent4">
              <a:lumMod val="20000"/>
              <a:lumOff val="80000"/>
            </a:schemeClr>
          </a:solid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t" anchorCtr="0"/>
          <a:lstStyle/>
          <a:p>
            <a:r>
              <a:rPr lang="en-US" sz="1600" dirty="0" smtClean="0"/>
              <a:t>Default web UI with CSS support  and custom </a:t>
            </a:r>
            <a:r>
              <a:rPr lang="en-US" sz="1600" dirty="0" err="1" smtClean="0"/>
              <a:t>ASP.Net</a:t>
            </a:r>
            <a:r>
              <a:rPr lang="en-US" sz="1600" dirty="0" smtClean="0"/>
              <a:t> controls</a:t>
            </a:r>
            <a:endParaRPr lang="en-US" sz="16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6.7|2.2"/>
</p:tagLst>
</file>

<file path=ppt/theme/theme1.xml><?xml version="1.0" encoding="utf-8"?>
<a:theme xmlns:a="http://schemas.openxmlformats.org/drawingml/2006/main" name="TC@M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(March09)TonyHey-JISC-Softwares(draft)</Template>
  <TotalTime>10803</TotalTime>
  <Words>1828</Words>
  <Application>Microsoft Office PowerPoint</Application>
  <PresentationFormat>On-screen Show (4:3)</PresentationFormat>
  <Paragraphs>247</Paragraphs>
  <Slides>17</Slides>
  <Notes>7</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TC@MS Template</vt:lpstr>
      <vt:lpstr>Enabling Academic Research: Open Research Tools and Services on Microsoft Platforms   </vt:lpstr>
      <vt:lpstr>Tony Hey – An Introduction</vt:lpstr>
      <vt:lpstr>Slide 3</vt:lpstr>
      <vt:lpstr>Worldwide External Research</vt:lpstr>
      <vt:lpstr>Accelerating time to insight with Advanced Research Tools and Services</vt:lpstr>
      <vt:lpstr>Tools and Technologies for the Scientific Community</vt:lpstr>
      <vt:lpstr>Project Trident: A Scientific Workflow Workbench Accelerating the pace of discovery </vt:lpstr>
      <vt:lpstr>Creative Commons Add-in for Office 2007</vt:lpstr>
      <vt:lpstr>Zentity – a Research Output Repository Platform</vt:lpstr>
      <vt:lpstr>Node XL  Network analysis and visualization tool</vt:lpstr>
      <vt:lpstr>Research Information Center (RIC)</vt:lpstr>
      <vt:lpstr>PhyloD as an Azure Service</vt:lpstr>
      <vt:lpstr>Free Microsoft Live@EDU Services In Moodle</vt:lpstr>
      <vt:lpstr>A world where all data is linked …</vt:lpstr>
      <vt:lpstr>…and stored/processed/analyzed in the Cloud</vt:lpstr>
      <vt:lpstr>Where to download the tools research.microsoft.com/en-us/collaboration/tools </vt:lpstr>
      <vt:lpstr>Slide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 Wade</dc:creator>
  <cp:lastModifiedBy>Shirley Bailes</cp:lastModifiedBy>
  <cp:revision>309</cp:revision>
  <dcterms:created xsi:type="dcterms:W3CDTF">2009-07-22T21:25:06Z</dcterms:created>
  <dcterms:modified xsi:type="dcterms:W3CDTF">2009-07-22T21:25:24Z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standard&amp;commercial=y&amp;derivatives=y&amp;jurisdiction=us</vt:lpwstr>
  </property>
  <property fmtid="{D5CDD505-2E9C-101B-9397-08002B2CF9AE}" pid="3" name="CreativeCommonsLicenseURL">
    <vt:lpwstr>http://creativecommons.org/licenses/by/3.0/us/</vt:lpwstr>
  </property>
  <property fmtid="{D5CDD505-2E9C-101B-9397-08002B2CF9AE}" pid="4" name="CreativeCommonsLicenseXml">
    <vt:lpwstr>&lt;?xml version="1.0" encoding="utf-8"?&gt;&lt;result&gt;&lt;license-uri&gt;http://creativecommons.org/licenses/by/3.0/us/&lt;/license-uri&gt;&lt;license-name&gt;Attribution 3.0 United States&lt;/license-name&gt;&lt;rdf&gt;&lt;rdf:RDF xmlns="http://creativecommons.org/ns#" xmlns:dc="http://purl.org</vt:lpwstr>
  </property>
</Properties>
</file>